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73_52F026B0.xml" ContentType="application/vnd.ms-powerpoint.comments+xml"/>
  <Override PartName="/ppt/comments/modernComment_175_A39DB3A0.xml" ContentType="application/vnd.ms-powerpoint.comments+xml"/>
  <Override PartName="/ppt/comments/modernComment_176_1EDF5B44.xml" ContentType="application/vnd.ms-powerpoint.comments+xml"/>
  <Override PartName="/ppt/comments/modernComment_100_FAC9029E.xml" ContentType="application/vnd.ms-powerpoint.comments+xml"/>
  <Override PartName="/ppt/notesSlides/notesSlide1.xml" ContentType="application/vnd.openxmlformats-officedocument.presentationml.notesSlide+xml"/>
  <Override PartName="/ppt/comments/modernComment_17D_D7EDACE2.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B6_6BC83488.xml" ContentType="application/vnd.ms-powerpoint.comments+xml"/>
  <Override PartName="/ppt/comments/modernComment_1BF_C4E83AD4.xml" ContentType="application/vnd.ms-powerpoint.comments+xml"/>
  <Override PartName="/ppt/comments/modernComment_18E_D17E4B9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4" r:id="rId4"/>
  </p:sldMasterIdLst>
  <p:notesMasterIdLst>
    <p:notesMasterId r:id="rId64"/>
  </p:notesMasterIdLst>
  <p:handoutMasterIdLst>
    <p:handoutMasterId r:id="rId65"/>
  </p:handoutMasterIdLst>
  <p:sldIdLst>
    <p:sldId id="365" r:id="rId5"/>
    <p:sldId id="371" r:id="rId6"/>
    <p:sldId id="373" r:id="rId7"/>
    <p:sldId id="374" r:id="rId8"/>
    <p:sldId id="256" r:id="rId9"/>
    <p:sldId id="257" r:id="rId10"/>
    <p:sldId id="448" r:id="rId11"/>
    <p:sldId id="449" r:id="rId12"/>
    <p:sldId id="450" r:id="rId13"/>
    <p:sldId id="451" r:id="rId14"/>
    <p:sldId id="452" r:id="rId15"/>
    <p:sldId id="386" r:id="rId16"/>
    <p:sldId id="383" r:id="rId17"/>
    <p:sldId id="384" r:id="rId18"/>
    <p:sldId id="385" r:id="rId19"/>
    <p:sldId id="453" r:id="rId20"/>
    <p:sldId id="454" r:id="rId21"/>
    <p:sldId id="455" r:id="rId22"/>
    <p:sldId id="387" r:id="rId23"/>
    <p:sldId id="372" r:id="rId24"/>
    <p:sldId id="375" r:id="rId25"/>
    <p:sldId id="376" r:id="rId26"/>
    <p:sldId id="377" r:id="rId27"/>
    <p:sldId id="378" r:id="rId28"/>
    <p:sldId id="379" r:id="rId29"/>
    <p:sldId id="380" r:id="rId30"/>
    <p:sldId id="381" r:id="rId31"/>
    <p:sldId id="382" r:id="rId32"/>
    <p:sldId id="390" r:id="rId33"/>
    <p:sldId id="391" r:id="rId34"/>
    <p:sldId id="419" r:id="rId35"/>
    <p:sldId id="392" r:id="rId36"/>
    <p:sldId id="420" r:id="rId37"/>
    <p:sldId id="439" r:id="rId38"/>
    <p:sldId id="421" r:id="rId39"/>
    <p:sldId id="418" r:id="rId40"/>
    <p:sldId id="422" r:id="rId41"/>
    <p:sldId id="423" r:id="rId42"/>
    <p:sldId id="394" r:id="rId43"/>
    <p:sldId id="414" r:id="rId44"/>
    <p:sldId id="389" r:id="rId45"/>
    <p:sldId id="440" r:id="rId46"/>
    <p:sldId id="441" r:id="rId47"/>
    <p:sldId id="442" r:id="rId48"/>
    <p:sldId id="443" r:id="rId49"/>
    <p:sldId id="444" r:id="rId50"/>
    <p:sldId id="393" r:id="rId51"/>
    <p:sldId id="445" r:id="rId52"/>
    <p:sldId id="437" r:id="rId53"/>
    <p:sldId id="446" r:id="rId54"/>
    <p:sldId id="438" r:id="rId55"/>
    <p:sldId id="447" r:id="rId56"/>
    <p:sldId id="398" r:id="rId57"/>
    <p:sldId id="417" r:id="rId58"/>
    <p:sldId id="399" r:id="rId59"/>
    <p:sldId id="400" r:id="rId60"/>
    <p:sldId id="401" r:id="rId61"/>
    <p:sldId id="402" r:id="rId62"/>
    <p:sldId id="40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07216-1A2C-B2D1-CBEF-66948E3483C5}" name="Toudouze, Thomas P III CIV USARMY IMCOM AEC (USA)" initials="TT" userId="S::thomas.p.toudouze2.civ@army.mil::8cc575c2-7797-456f-8362-563e1fe8c767" providerId="AD"/>
  <p188:author id="{317942F3-7E74-4434-0A8F-8F78A24EFD8B}" name="Lisa Poole" initials="LP" userId="S::Lisa.Poole@ghd.com::69ee1ce1-5622-48e7-801c-0a58394b73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45710-22A8-4CC8-8639-D17DE8FF474C}" v="1" dt="2025-01-29T22:40:19.490"/>
  </p1510:revLst>
</p1510:revInfo>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0" autoAdjust="0"/>
    <p:restoredTop sz="93184" autoAdjust="0"/>
  </p:normalViewPr>
  <p:slideViewPr>
    <p:cSldViewPr snapToGrid="0" showGuides="1">
      <p:cViewPr varScale="1">
        <p:scale>
          <a:sx n="97" d="100"/>
          <a:sy n="97" d="100"/>
        </p:scale>
        <p:origin x="468" y="96"/>
      </p:cViewPr>
      <p:guideLst/>
    </p:cSldViewPr>
  </p:slideViewPr>
  <p:notesTextViewPr>
    <p:cViewPr>
      <p:scale>
        <a:sx n="1" d="1"/>
        <a:sy n="1" d="1"/>
      </p:scale>
      <p:origin x="0" y="0"/>
    </p:cViewPr>
  </p:notesTextViewPr>
  <p:sorterViewPr>
    <p:cViewPr>
      <p:scale>
        <a:sx n="1" d="1"/>
        <a:sy n="1" d="1"/>
      </p:scale>
      <p:origin x="0" y="-6822"/>
    </p:cViewPr>
  </p:sorterViewPr>
  <p:notesViewPr>
    <p:cSldViewPr snapToGrid="0" showGuides="1">
      <p:cViewPr varScale="1">
        <p:scale>
          <a:sx n="166" d="100"/>
          <a:sy n="166" d="100"/>
        </p:scale>
        <p:origin x="546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udouze, Thomas P III CIV USARMY IMCOM AEC (USA)" userId="8cc575c2-7797-456f-8362-563e1fe8c767" providerId="ADAL" clId="{32645710-22A8-4CC8-8639-D17DE8FF474C}"/>
    <pc:docChg chg="modSld">
      <pc:chgData name="Toudouze, Thomas P III CIV USARMY IMCOM AEC (USA)" userId="8cc575c2-7797-456f-8362-563e1fe8c767" providerId="ADAL" clId="{32645710-22A8-4CC8-8639-D17DE8FF474C}" dt="2025-01-29T22:39:53.060" v="18" actId="20577"/>
      <pc:docMkLst>
        <pc:docMk/>
      </pc:docMkLst>
      <pc:sldChg chg="modSp mod">
        <pc:chgData name="Toudouze, Thomas P III CIV USARMY IMCOM AEC (USA)" userId="8cc575c2-7797-456f-8362-563e1fe8c767" providerId="ADAL" clId="{32645710-22A8-4CC8-8639-D17DE8FF474C}" dt="2025-01-29T22:39:53.060" v="18" actId="20577"/>
        <pc:sldMkLst>
          <pc:docMk/>
          <pc:sldMk cId="2745021344" sldId="373"/>
        </pc:sldMkLst>
        <pc:spChg chg="mod">
          <ac:chgData name="Toudouze, Thomas P III CIV USARMY IMCOM AEC (USA)" userId="8cc575c2-7797-456f-8362-563e1fe8c767" providerId="ADAL" clId="{32645710-22A8-4CC8-8639-D17DE8FF474C}" dt="2025-01-29T22:39:53.060" v="18" actId="20577"/>
          <ac:spMkLst>
            <pc:docMk/>
            <pc:sldMk cId="2745021344" sldId="373"/>
            <ac:spMk id="6" creationId="{F76FAEBE-F40F-257A-C570-90C6FC821B02}"/>
          </ac:spMkLst>
        </pc:spChg>
      </pc:sldChg>
      <pc:sldChg chg="modSp mod">
        <pc:chgData name="Toudouze, Thomas P III CIV USARMY IMCOM AEC (USA)" userId="8cc575c2-7797-456f-8362-563e1fe8c767" providerId="ADAL" clId="{32645710-22A8-4CC8-8639-D17DE8FF474C}" dt="2025-01-29T22:32:30.643" v="0" actId="2085"/>
        <pc:sldMkLst>
          <pc:docMk/>
          <pc:sldMk cId="1808282760" sldId="438"/>
        </pc:sldMkLst>
        <pc:spChg chg="mod">
          <ac:chgData name="Toudouze, Thomas P III CIV USARMY IMCOM AEC (USA)" userId="8cc575c2-7797-456f-8362-563e1fe8c767" providerId="ADAL" clId="{32645710-22A8-4CC8-8639-D17DE8FF474C}" dt="2025-01-29T22:32:30.643" v="0" actId="2085"/>
          <ac:spMkLst>
            <pc:docMk/>
            <pc:sldMk cId="1808282760" sldId="438"/>
            <ac:spMk id="2" creationId="{5FF5E569-9660-8FBE-CA8B-F3565BBFD335}"/>
          </ac:spMkLst>
        </pc:spChg>
      </pc:sldChg>
    </pc:docChg>
  </pc:docChgLst>
</pc:chgInfo>
</file>

<file path=ppt/comments/modernComment_100_FAC9029E.xml><?xml version="1.0" encoding="utf-8"?>
<p188:cmLst xmlns:a="http://schemas.openxmlformats.org/drawingml/2006/main" xmlns:r="http://schemas.openxmlformats.org/officeDocument/2006/relationships" xmlns:p188="http://schemas.microsoft.com/office/powerpoint/2018/8/main">
  <p188:cm id="{A469409E-7356-4F81-A5DC-D5F8F6CF3B88}" authorId="{0A007216-1A2C-B2D1-CBEF-66948E3483C5}" created="2025-01-29T22:40:35.864">
    <pc:sldMkLst xmlns:pc="http://schemas.microsoft.com/office/powerpoint/2013/main/command">
      <pc:docMk/>
      <pc:sldMk cId="4207477406" sldId="256"/>
    </pc:sldMkLst>
    <p188:txBody>
      <a:bodyPr/>
      <a:lstStyle/>
      <a:p>
        <a:r>
          <a:rPr lang="en-US"/>
          <a:t>Added Round Lake Slides</a:t>
        </a:r>
      </a:p>
    </p188:txBody>
  </p188:cm>
</p188:cmLst>
</file>

<file path=ppt/comments/modernComment_173_52F026B0.xml><?xml version="1.0" encoding="utf-8"?>
<p188:cmLst xmlns:a="http://schemas.openxmlformats.org/drawingml/2006/main" xmlns:r="http://schemas.openxmlformats.org/officeDocument/2006/relationships" xmlns:p188="http://schemas.microsoft.com/office/powerpoint/2018/8/main">
  <p188:cm id="{E44F8092-9ACF-4D93-A4DB-700217C286B6}" authorId="{0A007216-1A2C-B2D1-CBEF-66948E3483C5}" created="2025-01-29T15:10:30.215">
    <ac:txMkLst xmlns:ac="http://schemas.microsoft.com/office/drawing/2013/main/command">
      <pc:docMk xmlns:pc="http://schemas.microsoft.com/office/powerpoint/2013/main/command"/>
      <pc:sldMk xmlns:pc="http://schemas.microsoft.com/office/powerpoint/2013/main/command" cId="1391470256" sldId="371"/>
      <ac:spMk id="6" creationId="{F76FAEBE-F40F-257A-C570-90C6FC821B02}"/>
      <ac:txMk cp="35" len="10">
        <ac:context len="222" hash="2532852749"/>
      </ac:txMk>
    </ac:txMkLst>
    <p188:pos x="2244831" y="1341292"/>
    <p188:txBody>
      <a:bodyPr/>
      <a:lstStyle/>
      <a:p>
        <a:r>
          <a:rPr lang="en-US"/>
          <a:t>Moved Round Lake to first</a:t>
        </a:r>
      </a:p>
    </p188:txBody>
  </p188:cm>
  <p188:cm id="{7D99C452-F16A-4B70-87E9-9F72056BB298}" authorId="{0A007216-1A2C-B2D1-CBEF-66948E3483C5}" created="2025-01-29T15:11:00.606">
    <ac:txMkLst xmlns:ac="http://schemas.microsoft.com/office/drawing/2013/main/command">
      <pc:docMk xmlns:pc="http://schemas.microsoft.com/office/powerpoint/2013/main/command"/>
      <pc:sldMk xmlns:pc="http://schemas.microsoft.com/office/powerpoint/2013/main/command" cId="1391470256" sldId="371"/>
      <ac:spMk id="6" creationId="{F76FAEBE-F40F-257A-C570-90C6FC821B02}"/>
      <ac:txMk cp="143" len="18">
        <ac:context len="222" hash="2532852749"/>
      </ac:txMk>
    </ac:txMkLst>
    <p188:pos x="6759681" y="2722417"/>
    <p188:txBody>
      <a:bodyPr/>
      <a:lstStyle/>
      <a:p>
        <a:r>
          <a:rPr lang="en-US"/>
          <a:t>Will only have presentation over model., removed site k</a:t>
        </a:r>
      </a:p>
    </p188:txBody>
  </p188:cm>
</p188:cmLst>
</file>

<file path=ppt/comments/modernComment_175_A39DB3A0.xml><?xml version="1.0" encoding="utf-8"?>
<p188:cmLst xmlns:a="http://schemas.openxmlformats.org/drawingml/2006/main" xmlns:r="http://schemas.openxmlformats.org/officeDocument/2006/relationships" xmlns:p188="http://schemas.microsoft.com/office/powerpoint/2018/8/main">
  <p188:cm id="{5015BF4E-64B9-4179-B81D-0F135B8D0FB1}" authorId="{0A007216-1A2C-B2D1-CBEF-66948E3483C5}" created="2025-01-29T15:13:03.034">
    <ac:deMkLst xmlns:ac="http://schemas.microsoft.com/office/drawing/2013/main/command">
      <pc:docMk xmlns:pc="http://schemas.microsoft.com/office/powerpoint/2013/main/command"/>
      <pc:sldMk xmlns:pc="http://schemas.microsoft.com/office/powerpoint/2013/main/command" cId="2745021344" sldId="373"/>
      <ac:spMk id="6" creationId="{F76FAEBE-F40F-257A-C570-90C6FC821B02}"/>
    </ac:deMkLst>
    <p188:txBody>
      <a:bodyPr/>
      <a:lstStyle/>
      <a:p>
        <a:r>
          <a:rPr lang="en-US"/>
          <a:t>Removed contract award information and added information over TWG meetings, anticipating another meeting before the RAB</a:t>
        </a:r>
      </a:p>
    </p188:txBody>
  </p188:cm>
</p188:cmLst>
</file>

<file path=ppt/comments/modernComment_176_1EDF5B44.xml><?xml version="1.0" encoding="utf-8"?>
<p188:cmLst xmlns:a="http://schemas.openxmlformats.org/drawingml/2006/main" xmlns:r="http://schemas.openxmlformats.org/officeDocument/2006/relationships" xmlns:p188="http://schemas.microsoft.com/office/powerpoint/2018/8/main">
  <p188:cm id="{B581DE5E-39E1-4D9A-B7ED-58EC70B7BCF4}" authorId="{317942F3-7E74-4434-0A8F-8F78A24EFD8B}" created="2025-01-27T16:50:25.565">
    <ac:txMkLst xmlns:ac="http://schemas.microsoft.com/office/drawing/2013/main/command">
      <pc:docMk xmlns:pc="http://schemas.microsoft.com/office/powerpoint/2013/main/command"/>
      <pc:sldMk xmlns:pc="http://schemas.microsoft.com/office/powerpoint/2013/main/command" cId="517954372" sldId="374"/>
      <ac:spMk id="6" creationId="{F76FAEBE-F40F-257A-C570-90C6FC821B02}"/>
      <ac:txMk cp="377" len="80">
        <ac:context len="607" hash="81408046"/>
      </ac:txMk>
    </ac:txMkLst>
    <p188:pos x="8075686" y="2971816"/>
    <p188:txBody>
      <a:bodyPr/>
      <a:lstStyle/>
      <a:p>
        <a:r>
          <a:rPr lang="en-US"/>
          <a:t>GHD’s Source Area Hydraulic Evaluation was already completed and finalized in a report dated October 14, 2024.  </a:t>
        </a:r>
      </a:p>
    </p188:txBody>
  </p188:cm>
</p188:cmLst>
</file>

<file path=ppt/comments/modernComment_17D_D7EDACE2.xml><?xml version="1.0" encoding="utf-8"?>
<p188:cmLst xmlns:a="http://schemas.openxmlformats.org/drawingml/2006/main" xmlns:r="http://schemas.openxmlformats.org/officeDocument/2006/relationships" xmlns:p188="http://schemas.microsoft.com/office/powerpoint/2018/8/main">
  <p188:cm id="{00C774E1-C385-4D73-B4B0-C455D7A07FD6}" authorId="{0A007216-1A2C-B2D1-CBEF-66948E3483C5}" created="2025-01-29T15:18:33.510">
    <ac:deMkLst xmlns:ac="http://schemas.microsoft.com/office/drawing/2013/main/command">
      <pc:docMk xmlns:pc="http://schemas.microsoft.com/office/powerpoint/2013/main/command"/>
      <pc:sldMk xmlns:pc="http://schemas.microsoft.com/office/powerpoint/2013/main/command" cId="3622677730" sldId="381"/>
      <ac:spMk id="6" creationId="{F76FAEBE-F40F-257A-C570-90C6FC821B02}"/>
    </ac:deMkLst>
    <p188:txBody>
      <a:bodyPr/>
      <a:lstStyle/>
      <a:p>
        <a:r>
          <a:rPr lang="en-US"/>
          <a:t>Updated information from New Brighton</a:t>
        </a:r>
      </a:p>
    </p188:txBody>
  </p188:cm>
</p188:cmLst>
</file>

<file path=ppt/comments/modernComment_18E_D17E4B9C.xml><?xml version="1.0" encoding="utf-8"?>
<p188:cmLst xmlns:a="http://schemas.openxmlformats.org/drawingml/2006/main" xmlns:r="http://schemas.openxmlformats.org/officeDocument/2006/relationships" xmlns:p188="http://schemas.microsoft.com/office/powerpoint/2018/8/main">
  <p188:cm id="{00089120-8B6F-4296-A1BA-C2C49C17FAB5}" authorId="{0A007216-1A2C-B2D1-CBEF-66948E3483C5}" created="2025-01-29T22:27:06.739">
    <ac:deMkLst xmlns:ac="http://schemas.microsoft.com/office/drawing/2013/main/command">
      <pc:docMk xmlns:pc="http://schemas.microsoft.com/office/powerpoint/2013/main/command"/>
      <pc:sldMk xmlns:pc="http://schemas.microsoft.com/office/powerpoint/2013/main/command" cId="3514715036" sldId="398"/>
      <ac:spMk id="6" creationId="{F76FAEBE-F40F-257A-C570-90C6FC821B02}"/>
    </ac:deMkLst>
    <p188:txBody>
      <a:bodyPr/>
      <a:lstStyle/>
      <a:p>
        <a:r>
          <a:rPr lang="en-US"/>
          <a:t>Removed Round Lake as that presentation will be before this one</a:t>
        </a:r>
      </a:p>
    </p188:txBody>
  </p188:cm>
</p188:cmLst>
</file>

<file path=ppt/comments/modernComment_1B6_6BC83488.xml><?xml version="1.0" encoding="utf-8"?>
<p188:cmLst xmlns:a="http://schemas.openxmlformats.org/drawingml/2006/main" xmlns:r="http://schemas.openxmlformats.org/officeDocument/2006/relationships" xmlns:p188="http://schemas.microsoft.com/office/powerpoint/2018/8/main">
  <p188:cm id="{9C23B564-2EEE-4DBA-BBB1-68B15ECBB935}" authorId="{0A007216-1A2C-B2D1-CBEF-66948E3483C5}" created="2025-01-29T22:26:09.734">
    <ac:txMkLst xmlns:ac="http://schemas.microsoft.com/office/drawing/2013/main/command">
      <pc:docMk xmlns:pc="http://schemas.microsoft.com/office/powerpoint/2013/main/command"/>
      <pc:sldMk xmlns:pc="http://schemas.microsoft.com/office/powerpoint/2013/main/command" cId="1808282760" sldId="438"/>
      <ac:spMk id="2" creationId="{5FF5E569-9660-8FBE-CA8B-F3565BBFD335}"/>
      <ac:txMk cp="298" len="483">
        <ac:context len="899" hash="198369533"/>
      </ac:txMk>
    </ac:txMkLst>
    <p188:pos x="8959956" y="1798492"/>
    <p188:txBody>
      <a:bodyPr/>
      <a:lstStyle/>
      <a:p>
        <a:r>
          <a:rPr lang="en-US"/>
          <a:t>Added new information and removed old</a:t>
        </a:r>
      </a:p>
    </p188:txBody>
  </p188:cm>
</p188:cmLst>
</file>

<file path=ppt/comments/modernComment_1BF_C4E83AD4.xml><?xml version="1.0" encoding="utf-8"?>
<p188:cmLst xmlns:a="http://schemas.openxmlformats.org/drawingml/2006/main" xmlns:r="http://schemas.openxmlformats.org/officeDocument/2006/relationships" xmlns:p188="http://schemas.microsoft.com/office/powerpoint/2018/8/main">
  <p188:cm id="{9D5DF99C-C7DA-4493-9EA0-389F1DDFA7BB}" authorId="{0A007216-1A2C-B2D1-CBEF-66948E3483C5}" created="2025-01-29T22:25:53.580">
    <pc:sldMkLst xmlns:pc="http://schemas.microsoft.com/office/powerpoint/2013/main/command">
      <pc:docMk/>
      <pc:sldMk cId="3303553748" sldId="447"/>
    </pc:sldMkLst>
    <p188:txBody>
      <a:bodyPr/>
      <a:lstStyle/>
      <a:p>
        <a:r>
          <a:rPr lang="en-US"/>
          <a:t>Added new slide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1/29/2025</a:t>
            </a:fld>
            <a:endParaRPr lang="en-US" dirty="0"/>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dirty="0"/>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1/29/2025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dirty="0"/>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16</a:t>
            </a:fld>
            <a:endParaRPr lang="en-US" dirty="0"/>
          </a:p>
        </p:txBody>
      </p:sp>
    </p:spTree>
    <p:extLst>
      <p:ext uri="{BB962C8B-B14F-4D97-AF65-F5344CB8AC3E}">
        <p14:creationId xmlns:p14="http://schemas.microsoft.com/office/powerpoint/2010/main" val="28761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47</a:t>
            </a:fld>
            <a:endParaRPr lang="en-US" dirty="0"/>
          </a:p>
        </p:txBody>
      </p:sp>
    </p:spTree>
    <p:extLst>
      <p:ext uri="{BB962C8B-B14F-4D97-AF65-F5344CB8AC3E}">
        <p14:creationId xmlns:p14="http://schemas.microsoft.com/office/powerpoint/2010/main" val="155244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48</a:t>
            </a:fld>
            <a:endParaRPr lang="en-US" dirty="0"/>
          </a:p>
        </p:txBody>
      </p:sp>
    </p:spTree>
    <p:extLst>
      <p:ext uri="{BB962C8B-B14F-4D97-AF65-F5344CB8AC3E}">
        <p14:creationId xmlns:p14="http://schemas.microsoft.com/office/powerpoint/2010/main" val="727698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49</a:t>
            </a:fld>
            <a:endParaRPr lang="en-US" dirty="0"/>
          </a:p>
        </p:txBody>
      </p:sp>
    </p:spTree>
    <p:extLst>
      <p:ext uri="{BB962C8B-B14F-4D97-AF65-F5344CB8AC3E}">
        <p14:creationId xmlns:p14="http://schemas.microsoft.com/office/powerpoint/2010/main" val="273603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50</a:t>
            </a:fld>
            <a:endParaRPr lang="en-US" dirty="0"/>
          </a:p>
        </p:txBody>
      </p:sp>
    </p:spTree>
    <p:extLst>
      <p:ext uri="{BB962C8B-B14F-4D97-AF65-F5344CB8AC3E}">
        <p14:creationId xmlns:p14="http://schemas.microsoft.com/office/powerpoint/2010/main" val="421484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34</a:t>
            </a:fld>
            <a:endParaRPr lang="en-US" dirty="0"/>
          </a:p>
        </p:txBody>
      </p:sp>
    </p:spTree>
    <p:extLst>
      <p:ext uri="{BB962C8B-B14F-4D97-AF65-F5344CB8AC3E}">
        <p14:creationId xmlns:p14="http://schemas.microsoft.com/office/powerpoint/2010/main" val="157735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rgbClr val="FF0000"/>
                </a:solidFill>
              </a:rPr>
              <a:t>GHD - Updated with FY24 APR figure. </a:t>
            </a:r>
            <a:r>
              <a:rPr lang="en-US" sz="1200" dirty="0">
                <a:effectLst/>
                <a:ea typeface="Times New Roman" panose="02020603050405020304" pitchFamily="18" charset="0"/>
              </a:rPr>
              <a:t>Plume consistent with FY 2023</a:t>
            </a:r>
            <a:r>
              <a:rPr lang="en-US" sz="1200" dirty="0">
                <a:ea typeface="Times New Roman" panose="02020603050405020304" pitchFamily="18" charset="0"/>
              </a:rPr>
              <a:t>. </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D765E666-0780-B84F-93A5-9513831C5190}" type="slidenum">
              <a:rPr lang="en-US" smtClean="0"/>
              <a:t>35</a:t>
            </a:fld>
            <a:endParaRPr lang="en-US" dirty="0"/>
          </a:p>
        </p:txBody>
      </p:sp>
    </p:spTree>
    <p:extLst>
      <p:ext uri="{BB962C8B-B14F-4D97-AF65-F5344CB8AC3E}">
        <p14:creationId xmlns:p14="http://schemas.microsoft.com/office/powerpoint/2010/main" val="20495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EA to update image and legend with FY 2024 APR content</a:t>
            </a:r>
          </a:p>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40</a:t>
            </a:fld>
            <a:endParaRPr lang="en-US" dirty="0"/>
          </a:p>
        </p:txBody>
      </p:sp>
    </p:spTree>
    <p:extLst>
      <p:ext uri="{BB962C8B-B14F-4D97-AF65-F5344CB8AC3E}">
        <p14:creationId xmlns:p14="http://schemas.microsoft.com/office/powerpoint/2010/main" val="221118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42</a:t>
            </a:fld>
            <a:endParaRPr lang="en-US" dirty="0"/>
          </a:p>
        </p:txBody>
      </p:sp>
    </p:spTree>
    <p:extLst>
      <p:ext uri="{BB962C8B-B14F-4D97-AF65-F5344CB8AC3E}">
        <p14:creationId xmlns:p14="http://schemas.microsoft.com/office/powerpoint/2010/main" val="225465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43</a:t>
            </a:fld>
            <a:endParaRPr lang="en-US" dirty="0"/>
          </a:p>
        </p:txBody>
      </p:sp>
    </p:spTree>
    <p:extLst>
      <p:ext uri="{BB962C8B-B14F-4D97-AF65-F5344CB8AC3E}">
        <p14:creationId xmlns:p14="http://schemas.microsoft.com/office/powerpoint/2010/main" val="219409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44</a:t>
            </a:fld>
            <a:endParaRPr lang="en-US" dirty="0"/>
          </a:p>
        </p:txBody>
      </p:sp>
    </p:spTree>
    <p:extLst>
      <p:ext uri="{BB962C8B-B14F-4D97-AF65-F5344CB8AC3E}">
        <p14:creationId xmlns:p14="http://schemas.microsoft.com/office/powerpoint/2010/main" val="148275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45</a:t>
            </a:fld>
            <a:endParaRPr lang="en-US" dirty="0"/>
          </a:p>
        </p:txBody>
      </p:sp>
    </p:spTree>
    <p:extLst>
      <p:ext uri="{BB962C8B-B14F-4D97-AF65-F5344CB8AC3E}">
        <p14:creationId xmlns:p14="http://schemas.microsoft.com/office/powerpoint/2010/main" val="79191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GHD</a:t>
            </a:r>
          </a:p>
        </p:txBody>
      </p:sp>
      <p:sp>
        <p:nvSpPr>
          <p:cNvPr id="4" name="Slide Number Placeholder 3"/>
          <p:cNvSpPr>
            <a:spLocks noGrp="1"/>
          </p:cNvSpPr>
          <p:nvPr>
            <p:ph type="sldNum" sz="quarter" idx="5"/>
          </p:nvPr>
        </p:nvSpPr>
        <p:spPr/>
        <p:txBody>
          <a:bodyPr/>
          <a:lstStyle/>
          <a:p>
            <a:fld id="{D765E666-0780-B84F-93A5-9513831C5190}" type="slidenum">
              <a:rPr lang="en-US" smtClean="0"/>
              <a:t>46</a:t>
            </a:fld>
            <a:endParaRPr lang="en-US" dirty="0"/>
          </a:p>
        </p:txBody>
      </p:sp>
    </p:spTree>
    <p:extLst>
      <p:ext uri="{BB962C8B-B14F-4D97-AF65-F5344CB8AC3E}">
        <p14:creationId xmlns:p14="http://schemas.microsoft.com/office/powerpoint/2010/main" val="281020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Insignia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grassy area with trees in the back&#10;&#10;Description automatically generated with medium confidence">
            <a:extLst>
              <a:ext uri="{FF2B5EF4-FFF2-40B4-BE49-F238E27FC236}">
                <a16:creationId xmlns:a16="http://schemas.microsoft.com/office/drawing/2014/main" id="{B9038A67-CE76-9234-36CE-CAF418886A5A}"/>
              </a:ext>
            </a:extLst>
          </p:cNvPr>
          <p:cNvPicPr>
            <a:picLocks noChangeAspect="1"/>
          </p:cNvPicPr>
          <p:nvPr userDrawn="1"/>
        </p:nvPicPr>
        <p:blipFill>
          <a:blip r:embed="rId3"/>
          <a:stretch>
            <a:fillRect/>
          </a:stretch>
        </p:blipFill>
        <p:spPr>
          <a:xfrm>
            <a:off x="1143" y="0"/>
            <a:ext cx="9141714" cy="6858000"/>
          </a:xfrm>
          <a:prstGeom prst="rect">
            <a:avLst/>
          </a:prstGeom>
        </p:spPr>
      </p:pic>
      <p:pic>
        <p:nvPicPr>
          <p:cNvPr id="6" name="U.S. Army" descr="U.S. Army">
            <a:extLst>
              <a:ext uri="{FF2B5EF4-FFF2-40B4-BE49-F238E27FC236}">
                <a16:creationId xmlns:a16="http://schemas.microsoft.com/office/drawing/2014/main" id="{E5D56B62-90C9-FA99-972E-FA36EAB7F3CB}"/>
              </a:ext>
            </a:extLst>
          </p:cNvPr>
          <p:cNvPicPr>
            <a:picLocks noChangeAspect="1"/>
          </p:cNvPicPr>
          <p:nvPr userDrawn="1"/>
        </p:nvPicPr>
        <p:blipFill>
          <a:blip r:embed="rId4"/>
          <a:stretch>
            <a:fillRect/>
          </a:stretch>
        </p:blipFill>
        <p:spPr bwMode="black">
          <a:xfrm>
            <a:off x="109855" y="112631"/>
            <a:ext cx="3246120" cy="1225808"/>
          </a:xfrm>
          <a:prstGeom prst="rect">
            <a:avLst/>
          </a:prstGeom>
        </p:spPr>
      </p:pic>
      <p:grpSp>
        <p:nvGrpSpPr>
          <p:cNvPr id="8" name="Group">
            <a:extLst>
              <a:ext uri="{FF2B5EF4-FFF2-40B4-BE49-F238E27FC236}">
                <a16:creationId xmlns:a16="http://schemas.microsoft.com/office/drawing/2014/main" id="{248CF167-46CA-861B-7AEA-C03F068E88B6}"/>
              </a:ext>
            </a:extLst>
          </p:cNvPr>
          <p:cNvGrpSpPr/>
          <p:nvPr userDrawn="1"/>
        </p:nvGrpSpPr>
        <p:grpSpPr>
          <a:xfrm>
            <a:off x="411163" y="2215486"/>
            <a:ext cx="8321674" cy="2377440"/>
            <a:chOff x="411164" y="2240280"/>
            <a:chExt cx="8321674" cy="2377440"/>
          </a:xfrm>
          <a:solidFill>
            <a:schemeClr val="bg1"/>
          </a:solidFill>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4" y="2240280"/>
              <a:ext cx="8321674" cy="2377440"/>
            </a:xfrm>
            <a:prstGeom prst="rect">
              <a:avLst/>
            </a:prstGeom>
            <a:grp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l">
                <a:lnSpc>
                  <a:spcPct val="100000"/>
                </a:lnSpc>
              </a:pPr>
              <a:endParaRPr lang="en-US" sz="1600" dirty="0"/>
            </a:p>
          </p:txBody>
        </p:sp>
        <p:cxnSp>
          <p:nvCxnSpPr>
            <p:cNvPr id="4" name="Line">
              <a:extLst>
                <a:ext uri="{FF2B5EF4-FFF2-40B4-BE49-F238E27FC236}">
                  <a16:creationId xmlns:a16="http://schemas.microsoft.com/office/drawing/2014/main" id="{6ECA938D-C227-2322-BF48-D8635720DEBE}"/>
                </a:ext>
                <a:ext uri="{C183D7F6-B498-43B3-948B-1728B52AA6E4}">
                  <adec:decorative xmlns:adec="http://schemas.microsoft.com/office/drawing/2017/decorative" val="1"/>
                </a:ext>
              </a:extLst>
            </p:cNvPr>
            <p:cNvCxnSpPr>
              <a:cxnSpLocks/>
            </p:cNvCxnSpPr>
            <p:nvPr userDrawn="1"/>
          </p:nvCxnSpPr>
          <p:spPr>
            <a:xfrm>
              <a:off x="2286000" y="2240280"/>
              <a:ext cx="0" cy="2377440"/>
            </a:xfrm>
            <a:prstGeom prst="line">
              <a:avLst/>
            </a:prstGeom>
            <a:grpFill/>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2286000" y="3931920"/>
              <a:ext cx="6446837" cy="0"/>
            </a:xfrm>
            <a:prstGeom prst="line">
              <a:avLst/>
            </a:prstGeom>
            <a:grpFill/>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6310312" y="3931920"/>
              <a:ext cx="0" cy="685800"/>
            </a:xfrm>
            <a:prstGeom prst="line">
              <a:avLst/>
            </a:prstGeom>
            <a:grpFill/>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9" name="Text Placeholder 2">
            <a:extLst>
              <a:ext uri="{FF2B5EF4-FFF2-40B4-BE49-F238E27FC236}">
                <a16:creationId xmlns:a16="http://schemas.microsoft.com/office/drawing/2014/main" id="{9BD1432C-51BE-3727-CA04-F097BC787B04}"/>
              </a:ext>
            </a:extLst>
          </p:cNvPr>
          <p:cNvSpPr>
            <a:spLocks noGrp="1"/>
          </p:cNvSpPr>
          <p:nvPr>
            <p:ph type="body" sz="quarter" idx="12" hasCustomPrompt="1"/>
          </p:nvPr>
        </p:nvSpPr>
        <p:spPr>
          <a:xfrm>
            <a:off x="594202" y="4005072"/>
            <a:ext cx="1508760" cy="457200"/>
          </a:xfrm>
        </p:spPr>
        <p:txBody>
          <a:bodyPr anchor="ctr" anchorCtr="0"/>
          <a:lstStyle>
            <a:lvl1pPr marL="0" indent="0" algn="ctr">
              <a:spcBef>
                <a:spcPts val="0"/>
              </a:spcBef>
              <a:buFontTx/>
              <a:buNone/>
              <a:defRPr sz="1000" b="1" cap="all" baseline="0"/>
            </a:lvl1pPr>
            <a:lvl2pPr marL="0" indent="0" algn="ctr">
              <a:spcBef>
                <a:spcPts val="0"/>
              </a:spcBef>
              <a:buFontTx/>
              <a:buNone/>
              <a:defRPr sz="1000" b="1" cap="all" baseline="0"/>
            </a:lvl2pPr>
            <a:lvl3pPr marL="0" indent="0" algn="ctr">
              <a:spcBef>
                <a:spcPts val="0"/>
              </a:spcBef>
              <a:buFontTx/>
              <a:buNone/>
              <a:defRPr sz="1000" b="1" cap="all" baseline="0"/>
            </a:lvl3pPr>
            <a:lvl4pPr marL="0" indent="0" algn="ctr">
              <a:spcBef>
                <a:spcPts val="0"/>
              </a:spcBef>
              <a:buFontTx/>
              <a:buNone/>
              <a:defRPr sz="1000" b="1" cap="all" baseline="0"/>
            </a:lvl4pPr>
            <a:lvl5pPr marL="0" indent="0" algn="ctr">
              <a:spcBef>
                <a:spcPts val="0"/>
              </a:spcBef>
              <a:buFontTx/>
              <a:buNone/>
              <a:defRPr sz="1000" b="1" cap="all" baseline="0"/>
            </a:lvl5pPr>
            <a:lvl6pPr marL="0" indent="0" algn="ctr">
              <a:spcBef>
                <a:spcPts val="0"/>
              </a:spcBef>
              <a:buFontTx/>
              <a:buNone/>
              <a:defRPr sz="1000" b="1" cap="all" baseline="0"/>
            </a:lvl6pPr>
            <a:lvl7pPr marL="0" indent="0" algn="ctr">
              <a:spcBef>
                <a:spcPts val="0"/>
              </a:spcBef>
              <a:buFontTx/>
              <a:buNone/>
              <a:defRPr sz="1000" b="1" cap="all" baseline="0"/>
            </a:lvl7pPr>
            <a:lvl8pPr marL="0" indent="0" algn="ctr">
              <a:spcBef>
                <a:spcPts val="0"/>
              </a:spcBef>
              <a:buFontTx/>
              <a:buNone/>
              <a:defRPr sz="1000" b="1" cap="all" baseline="0"/>
            </a:lvl8pPr>
            <a:lvl9pPr marL="0" indent="0" algn="ctr">
              <a:spcBef>
                <a:spcPts val="0"/>
              </a:spcBef>
              <a:buFontTx/>
              <a:buNone/>
              <a:defRPr sz="1000" b="1" cap="all" baseline="0"/>
            </a:lvl9pPr>
          </a:lstStyle>
          <a:p>
            <a:pPr lvl="0"/>
            <a:r>
              <a:rPr lang="en-US" dirty="0"/>
              <a:t>US Army Environmental Command</a:t>
            </a:r>
          </a:p>
        </p:txBody>
      </p:sp>
      <p:pic>
        <p:nvPicPr>
          <p:cNvPr id="13" name="Picture 12" descr="Logo&#10;&#10;Description automatically generated">
            <a:extLst>
              <a:ext uri="{FF2B5EF4-FFF2-40B4-BE49-F238E27FC236}">
                <a16:creationId xmlns:a16="http://schemas.microsoft.com/office/drawing/2014/main" id="{B2B54B33-D682-B403-52D8-4C9D75B1CD65}"/>
              </a:ext>
            </a:extLst>
          </p:cNvPr>
          <p:cNvPicPr>
            <a:picLocks noChangeAspect="1"/>
          </p:cNvPicPr>
          <p:nvPr userDrawn="1"/>
        </p:nvPicPr>
        <p:blipFill>
          <a:blip r:embed="rId5"/>
          <a:stretch>
            <a:fillRect/>
          </a:stretch>
        </p:blipFill>
        <p:spPr>
          <a:xfrm>
            <a:off x="611831" y="2377440"/>
            <a:ext cx="1394769" cy="1421800"/>
          </a:xfrm>
          <a:prstGeom prst="rect">
            <a:avLst/>
          </a:prstGeom>
        </p:spPr>
      </p:pic>
      <p:sp>
        <p:nvSpPr>
          <p:cNvPr id="5" name="Title 1">
            <a:extLst>
              <a:ext uri="{FF2B5EF4-FFF2-40B4-BE49-F238E27FC236}">
                <a16:creationId xmlns:a16="http://schemas.microsoft.com/office/drawing/2014/main" id="{AB9915B5-646C-4AE5-3E63-D87FCB6EDCEB}"/>
              </a:ext>
            </a:extLst>
          </p:cNvPr>
          <p:cNvSpPr>
            <a:spLocks noGrp="1"/>
          </p:cNvSpPr>
          <p:nvPr>
            <p:ph type="ctrTitle" hasCustomPrompt="1"/>
          </p:nvPr>
        </p:nvSpPr>
        <p:spPr>
          <a:xfrm>
            <a:off x="2559843" y="2386774"/>
            <a:ext cx="5899150" cy="1325880"/>
          </a:xfrm>
        </p:spPr>
        <p:txBody>
          <a:bodyPr anchor="t" anchorCtr="0"/>
          <a:lstStyle>
            <a:lvl1pPr algn="l">
              <a:lnSpc>
                <a:spcPct val="80000"/>
              </a:lnSpc>
              <a:defRPr sz="3600"/>
            </a:lvl1pPr>
          </a:lstStyle>
          <a:p>
            <a:r>
              <a:rPr lang="en-US" dirty="0"/>
              <a:t>[Presentation title]</a:t>
            </a:r>
          </a:p>
        </p:txBody>
      </p:sp>
      <p:sp>
        <p:nvSpPr>
          <p:cNvPr id="16" name="Text Placeholder 3">
            <a:extLst>
              <a:ext uri="{FF2B5EF4-FFF2-40B4-BE49-F238E27FC236}">
                <a16:creationId xmlns:a16="http://schemas.microsoft.com/office/drawing/2014/main" id="{C252BD8B-5BAF-4E93-BCD5-985424BD39B2}"/>
              </a:ext>
            </a:extLst>
          </p:cNvPr>
          <p:cNvSpPr>
            <a:spLocks noGrp="1"/>
          </p:cNvSpPr>
          <p:nvPr>
            <p:ph type="body" sz="quarter" idx="10" hasCustomPrompt="1"/>
          </p:nvPr>
        </p:nvSpPr>
        <p:spPr>
          <a:xfrm>
            <a:off x="6583361" y="4017182"/>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2246211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411480" y="1600200"/>
            <a:ext cx="557784" cy="557784"/>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411480" y="2285998"/>
            <a:ext cx="1874519" cy="3886202"/>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256032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2560320" y="2285998"/>
            <a:ext cx="1874519" cy="3886202"/>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470916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4709160" y="2285998"/>
            <a:ext cx="1874519" cy="3886202"/>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6858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6858000" y="2285998"/>
            <a:ext cx="1874519" cy="3886202"/>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540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41148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41148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411480" y="2286000"/>
            <a:ext cx="1874519" cy="3886200"/>
          </a:xfrm>
        </p:spPr>
        <p:txBody>
          <a:bodyPr/>
          <a:lstStyle>
            <a:lvl1pPr marL="0" indent="0">
              <a:spcBef>
                <a:spcPts val="1000"/>
              </a:spcBef>
              <a:buFontTx/>
              <a:buNone/>
              <a:defRPr sz="1200">
                <a:solidFill>
                  <a:schemeClr val="tx1"/>
                </a:solidFill>
              </a:defRPr>
            </a:lvl1pPr>
            <a:lvl2pPr marL="137160" indent="-137160">
              <a:spcBef>
                <a:spcPts val="1000"/>
              </a:spcBef>
              <a:buFont typeface="Arial" panose="020B0604020202020204" pitchFamily="34" charset="0"/>
              <a:buChar char="▪"/>
              <a:defRPr sz="1200">
                <a:solidFill>
                  <a:schemeClr val="tx1"/>
                </a:solidFill>
              </a:defRPr>
            </a:lvl2pPr>
            <a:lvl3pPr marL="274320" indent="-137160">
              <a:defRPr sz="1200">
                <a:solidFill>
                  <a:schemeClr val="tx1"/>
                </a:solidFill>
              </a:defRPr>
            </a:lvl3pPr>
            <a:lvl4pPr marL="411480" indent="-137160">
              <a:defRPr sz="1200">
                <a:solidFill>
                  <a:schemeClr val="tx1"/>
                </a:solidFill>
              </a:defRPr>
            </a:lvl4pPr>
            <a:lvl5pPr marL="548640" indent="-137160">
              <a:defRPr sz="1200">
                <a:solidFill>
                  <a:schemeClr val="tx1"/>
                </a:solidFill>
              </a:defRPr>
            </a:lvl5pPr>
            <a:lvl6pPr marL="685800" indent="-137160">
              <a:defRPr sz="1200">
                <a:solidFill>
                  <a:schemeClr val="tx1"/>
                </a:solidFill>
              </a:defRPr>
            </a:lvl6pPr>
            <a:lvl7pPr marL="822960" indent="-137160">
              <a:defRPr sz="1200">
                <a:solidFill>
                  <a:schemeClr val="tx1"/>
                </a:solidFill>
              </a:defRPr>
            </a:lvl7pPr>
            <a:lvl8pPr marL="960120" indent="-137160">
              <a:defRPr sz="1200">
                <a:solidFill>
                  <a:schemeClr val="tx1"/>
                </a:solidFill>
              </a:defRPr>
            </a:lvl8pPr>
            <a:lvl9pPr marL="1097280" indent="-137160">
              <a:defRPr sz="12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256032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256032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2560320" y="2286000"/>
            <a:ext cx="1874519" cy="3886200"/>
          </a:xfrm>
        </p:spPr>
        <p:txBody>
          <a:bodyPr/>
          <a:lstStyle>
            <a:lvl1pPr marL="0" indent="0">
              <a:spcBef>
                <a:spcPts val="1000"/>
              </a:spcBef>
              <a:buNone/>
              <a:defRPr sz="1200">
                <a:solidFill>
                  <a:schemeClr val="tx1"/>
                </a:solidFill>
              </a:defRPr>
            </a:lvl1pPr>
            <a:lvl2pPr marL="137160" indent="-137160">
              <a:spcBef>
                <a:spcPts val="1000"/>
              </a:spcBef>
              <a:buFont typeface="Arial" panose="020B0604020202020204" pitchFamily="34" charset="0"/>
              <a:buChar char="▪"/>
              <a:defRPr sz="1200">
                <a:solidFill>
                  <a:schemeClr val="tx1"/>
                </a:solidFill>
              </a:defRPr>
            </a:lvl2pPr>
            <a:lvl3pPr marL="274320" indent="-137160">
              <a:defRPr sz="1200">
                <a:solidFill>
                  <a:schemeClr val="tx1"/>
                </a:solidFill>
              </a:defRPr>
            </a:lvl3pPr>
            <a:lvl4pPr marL="411480" indent="-137160">
              <a:defRPr sz="1200">
                <a:solidFill>
                  <a:schemeClr val="tx1"/>
                </a:solidFill>
              </a:defRPr>
            </a:lvl4pPr>
            <a:lvl5pPr marL="548640" indent="-137160">
              <a:defRPr sz="1200">
                <a:solidFill>
                  <a:schemeClr val="tx1"/>
                </a:solidFill>
              </a:defRPr>
            </a:lvl5pPr>
            <a:lvl6pPr marL="685800" indent="-137160">
              <a:defRPr sz="1200">
                <a:solidFill>
                  <a:schemeClr val="tx1"/>
                </a:solidFill>
              </a:defRPr>
            </a:lvl6pPr>
            <a:lvl7pPr marL="822960" indent="-137160">
              <a:defRPr sz="1200">
                <a:solidFill>
                  <a:schemeClr val="tx1"/>
                </a:solidFill>
              </a:defRPr>
            </a:lvl7pPr>
            <a:lvl8pPr marL="960120" indent="-137160">
              <a:defRPr sz="1200">
                <a:solidFill>
                  <a:schemeClr val="tx1"/>
                </a:solidFill>
              </a:defRPr>
            </a:lvl8pPr>
            <a:lvl9pPr marL="1097280" indent="-137160">
              <a:defRPr sz="12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470916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470916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4709160" y="2286000"/>
            <a:ext cx="1874519" cy="3886200"/>
          </a:xfrm>
        </p:spPr>
        <p:txBody>
          <a:bodyPr/>
          <a:lstStyle>
            <a:lvl1pPr marL="0" indent="0">
              <a:spcBef>
                <a:spcPts val="1000"/>
              </a:spcBef>
              <a:buNone/>
              <a:defRPr sz="1200">
                <a:solidFill>
                  <a:schemeClr val="tx1"/>
                </a:solidFill>
              </a:defRPr>
            </a:lvl1pPr>
            <a:lvl2pPr marL="137160" indent="-137160">
              <a:spcBef>
                <a:spcPts val="1000"/>
              </a:spcBef>
              <a:buFont typeface="Arial" panose="020B0604020202020204" pitchFamily="34" charset="0"/>
              <a:buChar char="▪"/>
              <a:defRPr sz="1200">
                <a:solidFill>
                  <a:schemeClr val="tx1"/>
                </a:solidFill>
              </a:defRPr>
            </a:lvl2pPr>
            <a:lvl3pPr marL="274320" indent="-137160">
              <a:defRPr sz="1200">
                <a:solidFill>
                  <a:schemeClr val="tx1"/>
                </a:solidFill>
              </a:defRPr>
            </a:lvl3pPr>
            <a:lvl4pPr marL="411480" indent="-137160">
              <a:defRPr sz="1200">
                <a:solidFill>
                  <a:schemeClr val="tx1"/>
                </a:solidFill>
              </a:defRPr>
            </a:lvl4pPr>
            <a:lvl5pPr marL="548640" indent="-137160">
              <a:defRPr sz="1200">
                <a:solidFill>
                  <a:schemeClr val="tx1"/>
                </a:solidFill>
              </a:defRPr>
            </a:lvl5pPr>
            <a:lvl6pPr marL="685800" indent="-137160">
              <a:defRPr sz="1200">
                <a:solidFill>
                  <a:schemeClr val="tx1"/>
                </a:solidFill>
              </a:defRPr>
            </a:lvl6pPr>
            <a:lvl7pPr marL="822960" indent="-137160">
              <a:defRPr sz="1200">
                <a:solidFill>
                  <a:schemeClr val="tx1"/>
                </a:solidFill>
              </a:defRPr>
            </a:lvl7pPr>
            <a:lvl8pPr marL="960120" indent="-137160">
              <a:defRPr sz="1200">
                <a:solidFill>
                  <a:schemeClr val="tx1"/>
                </a:solidFill>
              </a:defRPr>
            </a:lvl8pPr>
            <a:lvl9pPr marL="1097280" indent="-137160">
              <a:defRPr sz="12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685800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685800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6858000" y="2286000"/>
            <a:ext cx="1874519" cy="3886200"/>
          </a:xfrm>
        </p:spPr>
        <p:txBody>
          <a:bodyPr/>
          <a:lstStyle>
            <a:lvl1pPr marL="0" indent="0">
              <a:spcBef>
                <a:spcPts val="1000"/>
              </a:spcBef>
              <a:buNone/>
              <a:defRPr sz="1200">
                <a:solidFill>
                  <a:schemeClr val="tx1"/>
                </a:solidFill>
              </a:defRPr>
            </a:lvl1pPr>
            <a:lvl2pPr marL="137160" indent="-137160">
              <a:spcBef>
                <a:spcPts val="1000"/>
              </a:spcBef>
              <a:buFont typeface="Arial" panose="020B0604020202020204" pitchFamily="34" charset="0"/>
              <a:buChar char="▪"/>
              <a:defRPr sz="1200">
                <a:solidFill>
                  <a:schemeClr val="tx1"/>
                </a:solidFill>
              </a:defRPr>
            </a:lvl2pPr>
            <a:lvl3pPr marL="274320" indent="-137160">
              <a:defRPr sz="1200">
                <a:solidFill>
                  <a:schemeClr val="tx1"/>
                </a:solidFill>
              </a:defRPr>
            </a:lvl3pPr>
            <a:lvl4pPr marL="411480" indent="-137160">
              <a:defRPr sz="1200">
                <a:solidFill>
                  <a:schemeClr val="tx1"/>
                </a:solidFill>
              </a:defRPr>
            </a:lvl4pPr>
            <a:lvl5pPr marL="548640" indent="-137160">
              <a:defRPr sz="1200">
                <a:solidFill>
                  <a:schemeClr val="tx1"/>
                </a:solidFill>
              </a:defRPr>
            </a:lvl5pPr>
            <a:lvl6pPr marL="685800" indent="-137160">
              <a:defRPr sz="1200">
                <a:solidFill>
                  <a:schemeClr val="tx1"/>
                </a:solidFill>
              </a:defRPr>
            </a:lvl6pPr>
            <a:lvl7pPr marL="822960" indent="-137160">
              <a:defRPr sz="1200">
                <a:solidFill>
                  <a:schemeClr val="tx1"/>
                </a:solidFill>
              </a:defRPr>
            </a:lvl7pPr>
            <a:lvl8pPr marL="960120" indent="-137160">
              <a:defRPr sz="1200">
                <a:solidFill>
                  <a:schemeClr val="tx1"/>
                </a:solidFill>
              </a:defRPr>
            </a:lvl8pPr>
            <a:lvl9pPr marL="1097280" indent="-137160">
              <a:defRPr sz="12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754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41148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41148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411480" y="2286000"/>
            <a:ext cx="1874519" cy="3886200"/>
          </a:xfrm>
        </p:spPr>
        <p:txBody>
          <a:bodyPr/>
          <a:lstStyle>
            <a:lvl1pPr marL="0" indent="0">
              <a:spcBef>
                <a:spcPts val="1000"/>
              </a:spcBef>
              <a:buFontTx/>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256032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256032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2560320" y="2286000"/>
            <a:ext cx="1874519" cy="388620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470916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470916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4709160" y="2286000"/>
            <a:ext cx="1874519" cy="388620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685800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685800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6858000" y="2286000"/>
            <a:ext cx="1874519" cy="388620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191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41148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41148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41148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256032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256032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256032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470916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470916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470916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6858000" y="1600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685800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685800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411480" y="3886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41148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41148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2560320" y="3886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256032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256032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4709160" y="3886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470916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470916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6858000" y="3886200"/>
            <a:ext cx="187452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685800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685800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64187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41148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41148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41148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256032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256032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256032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470916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470916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470916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6858000" y="1600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6858000" y="1737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6858000" y="2286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411480" y="3886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41148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41148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2560320" y="3886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256032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256032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4709160" y="3886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470916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470916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6858000" y="3886200"/>
            <a:ext cx="187452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6858000" y="4023360"/>
            <a:ext cx="187451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6858000" y="4572000"/>
            <a:ext cx="1874519" cy="1325880"/>
          </a:xfrm>
        </p:spPr>
        <p:txBody>
          <a:bodyPr/>
          <a:lstStyle>
            <a:lvl1pPr marL="0" indent="0">
              <a:spcBef>
                <a:spcPts val="1000"/>
              </a:spcBef>
              <a:buNone/>
              <a:defRPr sz="1200"/>
            </a:lvl1pPr>
            <a:lvl2pPr marL="137160" indent="-137160">
              <a:spcBef>
                <a:spcPts val="1000"/>
              </a:spcBef>
              <a:buFont typeface="Arial" panose="020B0604020202020204" pitchFamily="34" charset="0"/>
              <a:buChar char="▪"/>
              <a:defRPr sz="1200"/>
            </a:lvl2pPr>
            <a:lvl3pPr marL="274320" indent="-137160">
              <a:defRPr sz="1200"/>
            </a:lvl3pPr>
            <a:lvl4pPr marL="411480" indent="-137160">
              <a:defRPr sz="1200"/>
            </a:lvl4pPr>
            <a:lvl5pPr marL="548640" indent="-137160">
              <a:defRPr sz="1200"/>
            </a:lvl5pPr>
            <a:lvl6pPr marL="685800" indent="-137160">
              <a:defRPr sz="1200"/>
            </a:lvl6pPr>
            <a:lvl7pPr marL="822960" indent="-137160">
              <a:defRPr sz="1200"/>
            </a:lvl7pPr>
            <a:lvl8pPr marL="960120" indent="-137160">
              <a:defRPr sz="1200"/>
            </a:lvl8pPr>
            <a:lvl9pPr marL="109728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60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1"/>
            <a:ext cx="7752132" cy="914400"/>
          </a:xfrm>
          <a:solidFill>
            <a:schemeClr val="tx1"/>
          </a:solidFill>
        </p:spPr>
        <p:txBody>
          <a:bodyPr/>
          <a:lstStyle>
            <a:lvl1pPr>
              <a:defRPr b="1">
                <a:solidFill>
                  <a:schemeClr val="bg1"/>
                </a:solidFill>
              </a:defRPr>
            </a:lvl1pPr>
          </a:lstStyle>
          <a:p>
            <a:r>
              <a:rPr lang="en-US" dirty="0"/>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411480" y="1600200"/>
            <a:ext cx="8321040" cy="4572000"/>
          </a:xfrm>
        </p:spPr>
        <p:txBody>
          <a:bodyPr numCol="2"/>
          <a:lstStyle>
            <a:lvl1pPr marL="0" indent="0">
              <a:spcBef>
                <a:spcPts val="1000"/>
              </a:spcBef>
              <a:buFontTx/>
              <a:buNone/>
              <a:defRPr sz="1000"/>
            </a:lvl1pPr>
            <a:lvl2pPr marL="137160" indent="-137160">
              <a:spcBef>
                <a:spcPts val="1000"/>
              </a:spcBef>
              <a:buFont typeface="Arial" panose="020B0604020202020204" pitchFamily="34" charset="0"/>
              <a:buChar char="▪"/>
              <a:defRPr sz="1000"/>
            </a:lvl2pPr>
            <a:lvl3pPr marL="274320" indent="-137160">
              <a:defRPr sz="1000"/>
            </a:lvl3pPr>
            <a:lvl4pPr marL="411480" indent="-137160">
              <a:defRPr sz="1000"/>
            </a:lvl4pPr>
            <a:lvl5pPr marL="548640" indent="-137160">
              <a:defRPr sz="1000"/>
            </a:lvl5pPr>
            <a:lvl6pPr marL="685800" indent="-137160">
              <a:defRPr sz="1000"/>
            </a:lvl6pPr>
            <a:lvl7pPr marL="822960" indent="-137160">
              <a:defRPr sz="1000"/>
            </a:lvl7pPr>
            <a:lvl8pPr marL="960120" indent="-137160">
              <a:defRPr sz="1000"/>
            </a:lvl8pPr>
            <a:lvl9pPr marL="1097280" indent="-137160">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30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0"/>
            <a:ext cx="9144000" cy="6858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34343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411480" y="411481"/>
            <a:ext cx="4023360" cy="914400"/>
          </a:xfrm>
        </p:spPr>
        <p:txBody>
          <a:bodyPr/>
          <a:lstStyle>
            <a:lvl1pPr>
              <a:defRPr sz="2800" b="1" cap="none" baseline="0"/>
            </a:lvl1pPr>
          </a:lstStyle>
          <a:p>
            <a:r>
              <a:rPr lang="en-US" dirty="0"/>
              <a:t>[Slide title]</a:t>
            </a:r>
          </a:p>
        </p:txBody>
      </p:sp>
      <p:sp>
        <p:nvSpPr>
          <p:cNvPr id="3" name="Content Placeholder 2"/>
          <p:cNvSpPr>
            <a:spLocks noGrp="1"/>
          </p:cNvSpPr>
          <p:nvPr>
            <p:ph sz="half" idx="1"/>
          </p:nvPr>
        </p:nvSpPr>
        <p:spPr>
          <a:xfrm>
            <a:off x="411479" y="1600200"/>
            <a:ext cx="40233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3">
            <a:extLst>
              <a:ext uri="{FF2B5EF4-FFF2-40B4-BE49-F238E27FC236}">
                <a16:creationId xmlns:a16="http://schemas.microsoft.com/office/drawing/2014/main" id="{A0F3CE13-290E-12C4-BDCA-17CB5BAFF747}"/>
              </a:ext>
            </a:extLst>
          </p:cNvPr>
          <p:cNvSpPr>
            <a:spLocks noGrp="1"/>
          </p:cNvSpPr>
          <p:nvPr>
            <p:ph type="pic" sz="quarter" idx="10"/>
          </p:nvPr>
        </p:nvSpPr>
        <p:spPr>
          <a:xfrm>
            <a:off x="4708527" y="411480"/>
            <a:ext cx="4024311" cy="576072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Tree>
    <p:extLst>
      <p:ext uri="{BB962C8B-B14F-4D97-AF65-F5344CB8AC3E}">
        <p14:creationId xmlns:p14="http://schemas.microsoft.com/office/powerpoint/2010/main" val="201907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411479" y="411480"/>
            <a:ext cx="8321040" cy="310896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411480" y="3794760"/>
            <a:ext cx="4023360" cy="914400"/>
          </a:xfrm>
        </p:spPr>
        <p:txBody>
          <a:bodyPr/>
          <a:lstStyle>
            <a:lvl1pPr>
              <a:defRPr sz="2800" b="1" cap="none" baseline="0"/>
            </a:lvl1pPr>
          </a:lstStyle>
          <a:p>
            <a:r>
              <a:rPr lang="en-US" dirty="0"/>
              <a:t>[Slide title]</a:t>
            </a:r>
          </a:p>
        </p:txBody>
      </p:sp>
      <p:sp>
        <p:nvSpPr>
          <p:cNvPr id="3" name="Content Placeholder 3"/>
          <p:cNvSpPr>
            <a:spLocks noGrp="1"/>
          </p:cNvSpPr>
          <p:nvPr>
            <p:ph sz="half" idx="1"/>
          </p:nvPr>
        </p:nvSpPr>
        <p:spPr>
          <a:xfrm>
            <a:off x="4709159" y="3794760"/>
            <a:ext cx="402336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437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411479" y="1600200"/>
            <a:ext cx="402336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411478" y="4114800"/>
            <a:ext cx="402336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411479" y="4526280"/>
            <a:ext cx="4023360" cy="164592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709159" y="1600200"/>
            <a:ext cx="402336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709159" y="4114800"/>
            <a:ext cx="402336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4709159" y="4526280"/>
            <a:ext cx="4023360" cy="164592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5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guide id="3" orient="horz" pos="2592" userDrawn="1">
          <p15:clr>
            <a:srgbClr val="A4A3A4"/>
          </p15:clr>
        </p15:guide>
        <p15:guide id="4" orient="horz" pos="2448"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2" name="Slide Number Placeholder 6">
            <a:extLst>
              <a:ext uri="{FF2B5EF4-FFF2-40B4-BE49-F238E27FC236}">
                <a16:creationId xmlns:a16="http://schemas.microsoft.com/office/drawing/2014/main" id="{69CD08B5-4A6C-C335-C05F-99615C380F42}"/>
              </a:ext>
            </a:extLst>
          </p:cNvPr>
          <p:cNvSpPr>
            <a:spLocks noGrp="1"/>
          </p:cNvSpPr>
          <p:nvPr>
            <p:ph type="sldNum" sz="quarter" idx="4"/>
          </p:nvPr>
        </p:nvSpPr>
        <p:spPr>
          <a:xfrm>
            <a:off x="4999052" y="6561971"/>
            <a:ext cx="2057400" cy="365125"/>
          </a:xfrm>
          <a:prstGeom prst="rect">
            <a:avLst/>
          </a:prstGeom>
        </p:spPr>
        <p:txBody>
          <a:bodyPr vert="horz" lIns="91440" tIns="45720" rIns="91440" bIns="45720" rtlCol="0" anchor="ctr"/>
          <a:lstStyle>
            <a:lvl1pPr algn="r">
              <a:defRPr sz="1200">
                <a:solidFill>
                  <a:schemeClr val="bg1"/>
                </a:solidFill>
              </a:defRPr>
            </a:lvl1pPr>
          </a:lstStyle>
          <a:p>
            <a:fld id="{A7F3E484-DA89-4C77-8F34-5855B75BD134}" type="slidenum">
              <a:rPr lang="en-US" smtClean="0"/>
              <a:pPr/>
              <a:t>‹#›</a:t>
            </a:fld>
            <a:endParaRPr lang="en-US" dirty="0"/>
          </a:p>
        </p:txBody>
      </p:sp>
    </p:spTree>
    <p:extLst>
      <p:ext uri="{BB962C8B-B14F-4D97-AF65-F5344CB8AC3E}">
        <p14:creationId xmlns:p14="http://schemas.microsoft.com/office/powerpoint/2010/main" val="291965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411479" y="1600200"/>
            <a:ext cx="2587752"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411478" y="3520440"/>
            <a:ext cx="2587752"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411479" y="3931920"/>
            <a:ext cx="2587752" cy="224028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278123" y="1600200"/>
            <a:ext cx="2587752"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278123" y="3520440"/>
            <a:ext cx="2587752"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3278123" y="3931920"/>
            <a:ext cx="2587752" cy="224028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144767" y="1600200"/>
            <a:ext cx="2587752"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144767" y="3520440"/>
            <a:ext cx="2587752"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144767" y="3931920"/>
            <a:ext cx="2587752" cy="224028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3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2218" userDrawn="1">
          <p15:clr>
            <a:srgbClr val="A4A3A4"/>
          </p15:clr>
        </p15:guide>
        <p15:guide id="3" orient="horz" pos="3888" userDrawn="1">
          <p15:clr>
            <a:srgbClr val="A4A3A4"/>
          </p15:clr>
        </p15:guide>
        <p15:guide id="4" orient="horz" pos="2074"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411480" y="1600200"/>
            <a:ext cx="187451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411479" y="3063240"/>
            <a:ext cx="187451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3" name="Content Placeholder 4"/>
          <p:cNvSpPr>
            <a:spLocks noGrp="1"/>
          </p:cNvSpPr>
          <p:nvPr>
            <p:ph sz="half" idx="1"/>
          </p:nvPr>
        </p:nvSpPr>
        <p:spPr>
          <a:xfrm>
            <a:off x="411480" y="3474720"/>
            <a:ext cx="1874519" cy="269748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2571603" y="1600200"/>
            <a:ext cx="187451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2571603" y="3063240"/>
            <a:ext cx="187451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4" name="Content Placeholder 7"/>
          <p:cNvSpPr>
            <a:spLocks noGrp="1"/>
          </p:cNvSpPr>
          <p:nvPr>
            <p:ph sz="half" idx="2"/>
          </p:nvPr>
        </p:nvSpPr>
        <p:spPr>
          <a:xfrm>
            <a:off x="2571603" y="3474720"/>
            <a:ext cx="1874519" cy="269748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4697880" y="1600200"/>
            <a:ext cx="187451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4697880" y="3063240"/>
            <a:ext cx="187451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4697880" y="3474720"/>
            <a:ext cx="1874519" cy="269748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6858000" y="1600200"/>
            <a:ext cx="187451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6858000" y="3063240"/>
            <a:ext cx="187451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6858000" y="3474720"/>
            <a:ext cx="1874519" cy="269748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8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1786" userDrawn="1">
          <p15:clr>
            <a:srgbClr val="A4A3A4"/>
          </p15:clr>
        </p15:guide>
        <p15:guide id="3" orient="horz" pos="3888" userDrawn="1">
          <p15:clr>
            <a:srgbClr val="A4A3A4"/>
          </p15:clr>
        </p15:guide>
        <p15:guide id="4" orient="horz" pos="1930"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0"/>
            <a:ext cx="6173470"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411480" y="2148840"/>
            <a:ext cx="6173470"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691693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rgbClr val="221F20"/>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769D177-5706-BF02-E48C-A2FC186D577D}"/>
              </a:ext>
            </a:extLst>
          </p:cNvPr>
          <p:cNvSpPr>
            <a:spLocks noGrp="1"/>
          </p:cNvSpPr>
          <p:nvPr>
            <p:ph type="pic" sz="quarter" idx="10"/>
          </p:nvPr>
        </p:nvSpPr>
        <p:spPr>
          <a:xfrm>
            <a:off x="0" y="0"/>
            <a:ext cx="9144000" cy="6858000"/>
          </a:xfrm>
          <a:solidFill>
            <a:srgbClr val="565557"/>
          </a:solidFill>
        </p:spPr>
        <p:txBody>
          <a:bodyPr anchor="ctr" anchorCtr="0"/>
          <a:lstStyle>
            <a:lvl1pPr marL="0" indent="0" algn="ctr">
              <a:buFontTx/>
              <a:buNone/>
              <a:defRPr sz="1000">
                <a:solidFill>
                  <a:srgbClr val="FFFFFF"/>
                </a:solidFill>
              </a:defRPr>
            </a:lvl1pPr>
          </a:lstStyle>
          <a:p>
            <a:r>
              <a:rPr lang="en-US" dirty="0"/>
              <a:t>Click icon to add picture</a:t>
            </a:r>
          </a:p>
        </p:txBody>
      </p:sp>
      <p:sp>
        <p:nvSpPr>
          <p:cNvPr id="2" name="Title 2"/>
          <p:cNvSpPr>
            <a:spLocks noGrp="1"/>
          </p:cNvSpPr>
          <p:nvPr>
            <p:ph type="title" hasCustomPrompt="1"/>
          </p:nvPr>
        </p:nvSpPr>
        <p:spPr>
          <a:xfrm>
            <a:off x="411480" y="411480"/>
            <a:ext cx="6173470"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411480" y="2148839"/>
            <a:ext cx="6173470" cy="91440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426633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0"/>
            <a:ext cx="6173470"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411480" y="2148840"/>
            <a:ext cx="6173470"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750888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0"/>
            <a:ext cx="4023995" cy="914400"/>
          </a:xfrm>
        </p:spPr>
        <p:txBody>
          <a:bodyPr anchor="t" anchorCtr="0"/>
          <a:lstStyle>
            <a:lvl1pPr>
              <a:lnSpc>
                <a:spcPct val="90000"/>
              </a:lnSpc>
              <a:defRPr sz="2400" spc="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411480" y="1600200"/>
            <a:ext cx="7254462" cy="4572000"/>
          </a:xfrm>
        </p:spPr>
        <p:txBody>
          <a:bodyPr/>
          <a:lstStyle>
            <a:lvl1pPr marL="0" indent="0">
              <a:lnSpc>
                <a:spcPct val="90000"/>
              </a:lnSpc>
              <a:spcBef>
                <a:spcPts val="0"/>
              </a:spcBef>
              <a:buFontTx/>
              <a:buNone/>
              <a:defRPr sz="32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[Long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735659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0"/>
            <a:ext cx="4023995"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411480" y="2148840"/>
            <a:ext cx="4023994"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4708527" y="411480"/>
            <a:ext cx="4024311" cy="5760720"/>
          </a:xfrm>
          <a:solidFill>
            <a:srgbClr val="565557"/>
          </a:solidFill>
        </p:spPr>
        <p:txBody>
          <a:bodyPr anchor="ctr" anchorCtr="0"/>
          <a:lstStyle>
            <a:lvl1pPr marL="0" indent="0" algn="ctr">
              <a:buFontTx/>
              <a:buNone/>
              <a:defRPr sz="1000">
                <a:solidFill>
                  <a:srgbClr val="FFFFFF"/>
                </a:solidFill>
              </a:defRPr>
            </a:lvl1pPr>
          </a:lstStyle>
          <a:p>
            <a:r>
              <a:rPr lang="en-US" dirty="0"/>
              <a:t>Click icon to add picture</a:t>
            </a:r>
          </a:p>
        </p:txBody>
      </p:sp>
    </p:spTree>
    <p:extLst>
      <p:ext uri="{BB962C8B-B14F-4D97-AF65-F5344CB8AC3E}">
        <p14:creationId xmlns:p14="http://schemas.microsoft.com/office/powerpoint/2010/main" val="764394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411480"/>
            <a:ext cx="4023995"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411480" y="2148840"/>
            <a:ext cx="4023994"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4708527" y="411480"/>
            <a:ext cx="4024311" cy="576072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Tree>
    <p:extLst>
      <p:ext uri="{BB962C8B-B14F-4D97-AF65-F5344CB8AC3E}">
        <p14:creationId xmlns:p14="http://schemas.microsoft.com/office/powerpoint/2010/main" val="1046471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tx1"/>
          </a:solidFill>
        </p:spPr>
        <p:txBody>
          <a:bodyPr/>
          <a:lstStyle>
            <a:lvl1pPr>
              <a:defRPr b="1">
                <a:solidFill>
                  <a:schemeClr val="bg1"/>
                </a:solidFill>
              </a:defRPr>
            </a:lvl1pPr>
          </a:lstStyle>
          <a:p>
            <a:r>
              <a:rPr lang="en-US" dirty="0"/>
              <a:t>[Slide title]</a:t>
            </a:r>
          </a:p>
        </p:txBody>
      </p:sp>
    </p:spTree>
    <p:extLst>
      <p:ext uri="{BB962C8B-B14F-4D97-AF65-F5344CB8AC3E}">
        <p14:creationId xmlns:p14="http://schemas.microsoft.com/office/powerpoint/2010/main" val="2646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925997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Ref idx="1001">
        <a:schemeClr val="bg1"/>
      </p:bgRef>
    </p:bg>
    <p:spTree>
      <p:nvGrpSpPr>
        <p:cNvPr id="1" name=""/>
        <p:cNvGrpSpPr/>
        <p:nvPr/>
      </p:nvGrpSpPr>
      <p:grpSpPr>
        <a:xfrm>
          <a:off x="0" y="0"/>
          <a:ext cx="0" cy="0"/>
          <a:chOff x="0" y="0"/>
          <a:chExt cx="0" cy="0"/>
        </a:xfrm>
      </p:grpSpPr>
      <p:pic>
        <p:nvPicPr>
          <p:cNvPr id="5" name="U.S. Army" descr="U.S. Army">
            <a:extLst>
              <a:ext uri="{FF2B5EF4-FFF2-40B4-BE49-F238E27FC236}">
                <a16:creationId xmlns:a16="http://schemas.microsoft.com/office/drawing/2014/main" id="{41124F8A-8778-6EC1-1E85-268777D527F4}"/>
              </a:ext>
            </a:extLst>
          </p:cNvPr>
          <p:cNvPicPr>
            <a:picLocks noChangeAspect="1"/>
          </p:cNvPicPr>
          <p:nvPr userDrawn="1"/>
        </p:nvPicPr>
        <p:blipFill>
          <a:blip r:embed="rId2"/>
          <a:stretch>
            <a:fillRect/>
          </a:stretch>
        </p:blipFill>
        <p:spPr bwMode="black">
          <a:xfrm>
            <a:off x="109855" y="112631"/>
            <a:ext cx="3246120" cy="1225808"/>
          </a:xfrm>
          <a:prstGeom prst="rect">
            <a:avLst/>
          </a:prstGeom>
          <a:noFill/>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411163" y="2194560"/>
            <a:ext cx="6446837"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435475"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685800" y="2423160"/>
            <a:ext cx="5899150" cy="1325880"/>
          </a:xfrm>
        </p:spPr>
        <p:txBody>
          <a:bodyPr anchor="t" anchorCtr="0"/>
          <a:lstStyle>
            <a:lvl1pPr algn="l">
              <a:lnSpc>
                <a:spcPct val="80000"/>
              </a:lnSpc>
              <a:defRPr sz="3600"/>
            </a:lvl1pPr>
          </a:lstStyle>
          <a:p>
            <a:r>
              <a:rPr lang="en-US" dirty="0"/>
              <a:t>[Presentation title]</a:t>
            </a:r>
          </a:p>
        </p:txBody>
      </p:sp>
      <p:sp>
        <p:nvSpPr>
          <p:cNvPr id="3" name="Subtitle 2"/>
          <p:cNvSpPr>
            <a:spLocks noGrp="1"/>
          </p:cNvSpPr>
          <p:nvPr>
            <p:ph type="subTitle" idx="1" hasCustomPrompt="1"/>
          </p:nvPr>
        </p:nvSpPr>
        <p:spPr>
          <a:xfrm>
            <a:off x="685800" y="4005072"/>
            <a:ext cx="3520440"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4708525" y="4005072"/>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379410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6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rgbClr val="221F2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22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pic>
        <p:nvPicPr>
          <p:cNvPr id="3" name="U.S. Army" descr="U.S. Army">
            <a:extLst>
              <a:ext uri="{FF2B5EF4-FFF2-40B4-BE49-F238E27FC236}">
                <a16:creationId xmlns:a16="http://schemas.microsoft.com/office/drawing/2014/main" id="{E4F6B025-702C-7FC1-C4AA-4FA277C9FAE2}"/>
              </a:ext>
            </a:extLst>
          </p:cNvPr>
          <p:cNvPicPr>
            <a:picLocks noChangeAspect="1"/>
          </p:cNvPicPr>
          <p:nvPr userDrawn="1"/>
        </p:nvPicPr>
        <p:blipFill>
          <a:blip r:embed="rId2"/>
          <a:stretch>
            <a:fillRect/>
          </a:stretch>
        </p:blipFill>
        <p:spPr bwMode="black">
          <a:xfrm>
            <a:off x="109855" y="112631"/>
            <a:ext cx="3246120" cy="1225808"/>
          </a:xfrm>
          <a:prstGeom prst="rect">
            <a:avLst/>
          </a:prstGeom>
        </p:spPr>
      </p:pic>
      <p:sp>
        <p:nvSpPr>
          <p:cNvPr id="7" name="TextBox">
            <a:extLst>
              <a:ext uri="{FF2B5EF4-FFF2-40B4-BE49-F238E27FC236}">
                <a16:creationId xmlns:a16="http://schemas.microsoft.com/office/drawing/2014/main" id="{9FBB499C-D22E-E02E-342C-293D573F4036}"/>
              </a:ext>
            </a:extLst>
          </p:cNvPr>
          <p:cNvSpPr txBox="1"/>
          <p:nvPr userDrawn="1"/>
        </p:nvSpPr>
        <p:spPr>
          <a:xfrm>
            <a:off x="411162" y="2148840"/>
            <a:ext cx="832104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411163" y="5075238"/>
            <a:ext cx="4024312"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spTree>
    <p:extLst>
      <p:ext uri="{BB962C8B-B14F-4D97-AF65-F5344CB8AC3E}">
        <p14:creationId xmlns:p14="http://schemas.microsoft.com/office/powerpoint/2010/main" val="3631566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6" name="U.S. Army" descr="U.S. Army">
            <a:extLst>
              <a:ext uri="{FF2B5EF4-FFF2-40B4-BE49-F238E27FC236}">
                <a16:creationId xmlns:a16="http://schemas.microsoft.com/office/drawing/2014/main" id="{0B06A788-76BC-690C-D43E-FC2BDE0FB202}"/>
              </a:ext>
            </a:extLst>
          </p:cNvPr>
          <p:cNvPicPr>
            <a:picLocks noChangeAspect="1"/>
          </p:cNvPicPr>
          <p:nvPr userDrawn="1"/>
        </p:nvPicPr>
        <p:blipFill>
          <a:blip r:embed="rId2"/>
          <a:stretch>
            <a:fillRect/>
          </a:stretch>
        </p:blipFill>
        <p:spPr bwMode="black">
          <a:xfrm>
            <a:off x="1303020" y="2057400"/>
            <a:ext cx="6537960" cy="2468880"/>
          </a:xfrm>
          <a:prstGeom prst="rect">
            <a:avLst/>
          </a:prstGeom>
        </p:spPr>
      </p:pic>
    </p:spTree>
    <p:extLst>
      <p:ext uri="{BB962C8B-B14F-4D97-AF65-F5344CB8AC3E}">
        <p14:creationId xmlns:p14="http://schemas.microsoft.com/office/powerpoint/2010/main" val="1145321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E850-CD12-FD83-24E0-09FCDDFA754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B723A0-DEC6-EDCA-1E21-C5FECDE8A7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B40207-6411-BE20-21CD-8C28391A17D1}"/>
              </a:ext>
            </a:extLst>
          </p:cNvPr>
          <p:cNvSpPr>
            <a:spLocks noGrp="1"/>
          </p:cNvSpPr>
          <p:nvPr>
            <p:ph type="dt" sz="half" idx="10"/>
          </p:nvPr>
        </p:nvSpPr>
        <p:spPr/>
        <p:txBody>
          <a:bodyPr/>
          <a:lstStyle/>
          <a:p>
            <a:fld id="{EC31410A-8E36-4643-967C-E0A4575FB0DC}" type="datetimeFigureOut">
              <a:rPr lang="en-US" smtClean="0"/>
              <a:t>1/29/2025</a:t>
            </a:fld>
            <a:endParaRPr lang="en-US" dirty="0"/>
          </a:p>
        </p:txBody>
      </p:sp>
      <p:sp>
        <p:nvSpPr>
          <p:cNvPr id="5" name="Footer Placeholder 4">
            <a:extLst>
              <a:ext uri="{FF2B5EF4-FFF2-40B4-BE49-F238E27FC236}">
                <a16:creationId xmlns:a16="http://schemas.microsoft.com/office/drawing/2014/main" id="{6A663E46-719B-CD7D-4163-D3403449C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EE0B65-2F36-19D9-10A4-E3C89C078D74}"/>
              </a:ext>
            </a:extLst>
          </p:cNvPr>
          <p:cNvSpPr>
            <a:spLocks noGrp="1"/>
          </p:cNvSpPr>
          <p:nvPr>
            <p:ph type="sldNum" sz="quarter" idx="12"/>
          </p:nvPr>
        </p:nvSpPr>
        <p:spPr/>
        <p:txBody>
          <a:bodyPr/>
          <a:lstStyle/>
          <a:p>
            <a:fld id="{8766E894-0068-48A2-A0B3-241F48497CDB}" type="slidenum">
              <a:rPr lang="en-US" smtClean="0"/>
              <a:t>‹#›</a:t>
            </a:fld>
            <a:endParaRPr lang="en-US" dirty="0"/>
          </a:p>
        </p:txBody>
      </p:sp>
    </p:spTree>
    <p:extLst>
      <p:ext uri="{BB962C8B-B14F-4D97-AF65-F5344CB8AC3E}">
        <p14:creationId xmlns:p14="http://schemas.microsoft.com/office/powerpoint/2010/main" val="947969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E2B3-2C3E-C2C5-C9AC-FB08997DE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AF48A-CAED-2461-E82F-E38D8B8FE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82074-C4A7-A4DC-121F-B02A56390213}"/>
              </a:ext>
            </a:extLst>
          </p:cNvPr>
          <p:cNvSpPr>
            <a:spLocks noGrp="1"/>
          </p:cNvSpPr>
          <p:nvPr>
            <p:ph type="dt" sz="half" idx="10"/>
          </p:nvPr>
        </p:nvSpPr>
        <p:spPr/>
        <p:txBody>
          <a:bodyPr/>
          <a:lstStyle/>
          <a:p>
            <a:fld id="{EC31410A-8E36-4643-967C-E0A4575FB0DC}" type="datetimeFigureOut">
              <a:rPr lang="en-US" smtClean="0"/>
              <a:t>1/29/2025</a:t>
            </a:fld>
            <a:endParaRPr lang="en-US" dirty="0"/>
          </a:p>
        </p:txBody>
      </p:sp>
      <p:sp>
        <p:nvSpPr>
          <p:cNvPr id="5" name="Footer Placeholder 4">
            <a:extLst>
              <a:ext uri="{FF2B5EF4-FFF2-40B4-BE49-F238E27FC236}">
                <a16:creationId xmlns:a16="http://schemas.microsoft.com/office/drawing/2014/main" id="{C2D4889A-CB74-AF89-1AFD-EB110CA635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52809C-0BD6-381C-A98C-B88486331709}"/>
              </a:ext>
            </a:extLst>
          </p:cNvPr>
          <p:cNvSpPr>
            <a:spLocks noGrp="1"/>
          </p:cNvSpPr>
          <p:nvPr>
            <p:ph type="sldNum" sz="quarter" idx="12"/>
          </p:nvPr>
        </p:nvSpPr>
        <p:spPr/>
        <p:txBody>
          <a:bodyPr/>
          <a:lstStyle/>
          <a:p>
            <a:fld id="{8766E894-0068-48A2-A0B3-241F48497CDB}" type="slidenum">
              <a:rPr lang="en-US" smtClean="0"/>
              <a:t>‹#›</a:t>
            </a:fld>
            <a:endParaRPr lang="en-US" dirty="0"/>
          </a:p>
        </p:txBody>
      </p:sp>
    </p:spTree>
    <p:extLst>
      <p:ext uri="{BB962C8B-B14F-4D97-AF65-F5344CB8AC3E}">
        <p14:creationId xmlns:p14="http://schemas.microsoft.com/office/powerpoint/2010/main" val="333004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U.S. Army" descr="U.S. Army">
            <a:extLst>
              <a:ext uri="{FF2B5EF4-FFF2-40B4-BE49-F238E27FC236}">
                <a16:creationId xmlns:a16="http://schemas.microsoft.com/office/drawing/2014/main" id="{FDD089FB-02CF-8FAE-2635-F673EE50F0F8}"/>
              </a:ext>
            </a:extLst>
          </p:cNvPr>
          <p:cNvPicPr>
            <a:picLocks noChangeAspect="1"/>
          </p:cNvPicPr>
          <p:nvPr userDrawn="1"/>
        </p:nvPicPr>
        <p:blipFill>
          <a:blip r:embed="rId3"/>
          <a:stretch>
            <a:fillRect/>
          </a:stretch>
        </p:blipFill>
        <p:spPr bwMode="black">
          <a:xfrm>
            <a:off x="109855" y="112631"/>
            <a:ext cx="3246120" cy="1225808"/>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411163" y="2194560"/>
            <a:ext cx="6446837"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435475"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685800" y="2423160"/>
            <a:ext cx="5899150" cy="1325880"/>
          </a:xfrm>
        </p:spPr>
        <p:txBody>
          <a:bodyPr anchor="t" anchorCtr="0"/>
          <a:lstStyle>
            <a:lvl1pPr algn="l">
              <a:lnSpc>
                <a:spcPct val="80000"/>
              </a:lnSpc>
              <a:defRPr sz="3600"/>
            </a:lvl1pPr>
          </a:lstStyle>
          <a:p>
            <a:r>
              <a:rPr lang="en-US" dirty="0"/>
              <a:t>[Presentation title]</a:t>
            </a:r>
          </a:p>
        </p:txBody>
      </p:sp>
      <p:sp>
        <p:nvSpPr>
          <p:cNvPr id="3" name="Subtitle 2"/>
          <p:cNvSpPr>
            <a:spLocks noGrp="1"/>
          </p:cNvSpPr>
          <p:nvPr>
            <p:ph type="subTitle" idx="1" hasCustomPrompt="1"/>
          </p:nvPr>
        </p:nvSpPr>
        <p:spPr>
          <a:xfrm>
            <a:off x="685800" y="4005072"/>
            <a:ext cx="3520440"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4708525" y="4005072"/>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2491016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Insignia">
    <p:bg>
      <p:bgPr>
        <a:solidFill>
          <a:srgbClr val="221F20"/>
        </a:solidFill>
        <a:effectLst/>
      </p:bgPr>
    </p:bg>
    <p:spTree>
      <p:nvGrpSpPr>
        <p:cNvPr id="1" name=""/>
        <p:cNvGrpSpPr/>
        <p:nvPr/>
      </p:nvGrpSpPr>
      <p:grpSpPr>
        <a:xfrm>
          <a:off x="0" y="0"/>
          <a:ext cx="0" cy="0"/>
          <a:chOff x="0" y="0"/>
          <a:chExt cx="0" cy="0"/>
        </a:xfrm>
      </p:grpSpPr>
      <p:pic>
        <p:nvPicPr>
          <p:cNvPr id="6" name="U.S. Army" descr="U.S. Army">
            <a:extLst>
              <a:ext uri="{FF2B5EF4-FFF2-40B4-BE49-F238E27FC236}">
                <a16:creationId xmlns:a16="http://schemas.microsoft.com/office/drawing/2014/main" id="{E5D56B62-90C9-FA99-972E-FA36EAB7F3CB}"/>
              </a:ext>
            </a:extLst>
          </p:cNvPr>
          <p:cNvPicPr>
            <a:picLocks noChangeAspect="1"/>
          </p:cNvPicPr>
          <p:nvPr userDrawn="1"/>
        </p:nvPicPr>
        <p:blipFill>
          <a:blip r:embed="rId2"/>
          <a:stretch>
            <a:fillRect/>
          </a:stretch>
        </p:blipFill>
        <p:spPr bwMode="black">
          <a:xfrm>
            <a:off x="109855" y="112631"/>
            <a:ext cx="3246120" cy="1225808"/>
          </a:xfrm>
          <a:prstGeom prst="rect">
            <a:avLst/>
          </a:prstGeom>
        </p:spPr>
      </p:pic>
      <p:grpSp>
        <p:nvGrpSpPr>
          <p:cNvPr id="8" name="Group">
            <a:extLst>
              <a:ext uri="{FF2B5EF4-FFF2-40B4-BE49-F238E27FC236}">
                <a16:creationId xmlns:a16="http://schemas.microsoft.com/office/drawing/2014/main" id="{248CF167-46CA-861B-7AEA-C03F068E88B6}"/>
              </a:ext>
            </a:extLst>
          </p:cNvPr>
          <p:cNvGrpSpPr/>
          <p:nvPr userDrawn="1"/>
        </p:nvGrpSpPr>
        <p:grpSpPr>
          <a:xfrm>
            <a:off x="411164" y="2194560"/>
            <a:ext cx="8321674" cy="2377440"/>
            <a:chOff x="411164" y="2240280"/>
            <a:chExt cx="8321674"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4" y="2240280"/>
              <a:ext cx="8321674"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4" name="Line">
              <a:extLst>
                <a:ext uri="{FF2B5EF4-FFF2-40B4-BE49-F238E27FC236}">
                  <a16:creationId xmlns:a16="http://schemas.microsoft.com/office/drawing/2014/main" id="{6ECA938D-C227-2322-BF48-D8635720DEBE}"/>
                </a:ext>
                <a:ext uri="{C183D7F6-B498-43B3-948B-1728B52AA6E4}">
                  <adec:decorative xmlns:adec="http://schemas.microsoft.com/office/drawing/2017/decorative" val="1"/>
                </a:ext>
              </a:extLst>
            </p:cNvPr>
            <p:cNvCxnSpPr>
              <a:cxnSpLocks/>
            </p:cNvCxnSpPr>
            <p:nvPr userDrawn="1"/>
          </p:nvCxnSpPr>
          <p:spPr>
            <a:xfrm>
              <a:off x="2286000" y="2240280"/>
              <a:ext cx="0" cy="237744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2286000" y="3931920"/>
              <a:ext cx="6446837"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6310312"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9" name="Picture Placeholder 1">
            <a:extLst>
              <a:ext uri="{FF2B5EF4-FFF2-40B4-BE49-F238E27FC236}">
                <a16:creationId xmlns:a16="http://schemas.microsoft.com/office/drawing/2014/main" id="{4A9F1900-D50A-3E37-603B-96A15A7F5800}"/>
              </a:ext>
            </a:extLst>
          </p:cNvPr>
          <p:cNvSpPr>
            <a:spLocks noGrp="1"/>
          </p:cNvSpPr>
          <p:nvPr>
            <p:ph type="pic" sz="quarter" idx="11" hasCustomPrompt="1"/>
          </p:nvPr>
        </p:nvSpPr>
        <p:spPr>
          <a:xfrm>
            <a:off x="594202" y="2377440"/>
            <a:ext cx="1508760" cy="1508760"/>
          </a:xfrm>
          <a:noFill/>
        </p:spPr>
        <p:txBody>
          <a:bodyPr anchor="ctr" anchorCtr="0"/>
          <a:lstStyle>
            <a:lvl1pPr marL="0" indent="0" algn="ctr">
              <a:buFontTx/>
              <a:buNone/>
              <a:defRPr sz="1000"/>
            </a:lvl1pPr>
          </a:lstStyle>
          <a:p>
            <a:r>
              <a:rPr lang="en-US" dirty="0"/>
              <a:t>[Insignia]</a:t>
            </a:r>
          </a:p>
        </p:txBody>
      </p:sp>
      <p:sp>
        <p:nvSpPr>
          <p:cNvPr id="14" name="Text Placeholder 2">
            <a:extLst>
              <a:ext uri="{FF2B5EF4-FFF2-40B4-BE49-F238E27FC236}">
                <a16:creationId xmlns:a16="http://schemas.microsoft.com/office/drawing/2014/main" id="{AE49E8EB-2B77-E1E5-5A19-2D65C74AEED9}"/>
              </a:ext>
            </a:extLst>
          </p:cNvPr>
          <p:cNvSpPr>
            <a:spLocks noGrp="1"/>
          </p:cNvSpPr>
          <p:nvPr>
            <p:ph type="body" sz="quarter" idx="12" hasCustomPrompt="1"/>
          </p:nvPr>
        </p:nvSpPr>
        <p:spPr>
          <a:xfrm>
            <a:off x="594202" y="4005072"/>
            <a:ext cx="1508760" cy="457200"/>
          </a:xfrm>
        </p:spPr>
        <p:txBody>
          <a:bodyPr anchor="ctr" anchorCtr="0"/>
          <a:lstStyle>
            <a:lvl1pPr marL="0" indent="0" algn="ctr">
              <a:spcBef>
                <a:spcPts val="0"/>
              </a:spcBef>
              <a:buFontTx/>
              <a:buNone/>
              <a:defRPr sz="1000" b="1" cap="all" baseline="0"/>
            </a:lvl1pPr>
            <a:lvl2pPr marL="0" indent="0" algn="ctr">
              <a:spcBef>
                <a:spcPts val="0"/>
              </a:spcBef>
              <a:buFontTx/>
              <a:buNone/>
              <a:defRPr sz="1000" b="1" cap="all" baseline="0"/>
            </a:lvl2pPr>
            <a:lvl3pPr marL="0" indent="0" algn="ctr">
              <a:spcBef>
                <a:spcPts val="0"/>
              </a:spcBef>
              <a:buFontTx/>
              <a:buNone/>
              <a:defRPr sz="1000" b="1" cap="all" baseline="0"/>
            </a:lvl3pPr>
            <a:lvl4pPr marL="0" indent="0" algn="ctr">
              <a:spcBef>
                <a:spcPts val="0"/>
              </a:spcBef>
              <a:buFontTx/>
              <a:buNone/>
              <a:defRPr sz="1000" b="1" cap="all" baseline="0"/>
            </a:lvl4pPr>
            <a:lvl5pPr marL="0" indent="0" algn="ctr">
              <a:spcBef>
                <a:spcPts val="0"/>
              </a:spcBef>
              <a:buFontTx/>
              <a:buNone/>
              <a:defRPr sz="1000" b="1" cap="all" baseline="0"/>
            </a:lvl5pPr>
            <a:lvl6pPr marL="0" indent="0" algn="ctr">
              <a:spcBef>
                <a:spcPts val="0"/>
              </a:spcBef>
              <a:buFontTx/>
              <a:buNone/>
              <a:defRPr sz="1000" b="1" cap="all" baseline="0"/>
            </a:lvl6pPr>
            <a:lvl7pPr marL="0" indent="0" algn="ctr">
              <a:spcBef>
                <a:spcPts val="0"/>
              </a:spcBef>
              <a:buFontTx/>
              <a:buNone/>
              <a:defRPr sz="1000" b="1" cap="all" baseline="0"/>
            </a:lvl7pPr>
            <a:lvl8pPr marL="0" indent="0" algn="ctr">
              <a:spcBef>
                <a:spcPts val="0"/>
              </a:spcBef>
              <a:buFontTx/>
              <a:buNone/>
              <a:defRPr sz="1000" b="1" cap="all" baseline="0"/>
            </a:lvl8pPr>
            <a:lvl9pPr marL="0" indent="0" algn="ctr">
              <a:spcBef>
                <a:spcPts val="0"/>
              </a:spcBef>
              <a:buFontTx/>
              <a:buNone/>
              <a:defRPr sz="1000" b="1" cap="all" baseline="0"/>
            </a:lvl9pPr>
          </a:lstStyle>
          <a:p>
            <a:pPr lvl="0"/>
            <a:r>
              <a:rPr lang="en-US" dirty="0"/>
              <a:t>[DIVISION/UNIT NAME]</a:t>
            </a:r>
          </a:p>
        </p:txBody>
      </p:sp>
      <p:sp>
        <p:nvSpPr>
          <p:cNvPr id="2" name="Title 3"/>
          <p:cNvSpPr>
            <a:spLocks noGrp="1"/>
          </p:cNvSpPr>
          <p:nvPr>
            <p:ph type="ctrTitle" hasCustomPrompt="1"/>
          </p:nvPr>
        </p:nvSpPr>
        <p:spPr>
          <a:xfrm>
            <a:off x="2565400" y="2423160"/>
            <a:ext cx="5899150" cy="1325880"/>
          </a:xfrm>
        </p:spPr>
        <p:txBody>
          <a:bodyPr anchor="t" anchorCtr="0"/>
          <a:lstStyle>
            <a:lvl1pPr algn="l">
              <a:lnSpc>
                <a:spcPct val="80000"/>
              </a:lnSpc>
              <a:defRPr sz="3600"/>
            </a:lvl1pPr>
          </a:lstStyle>
          <a:p>
            <a:r>
              <a:rPr lang="en-US" dirty="0"/>
              <a:t>[Presentation title]</a:t>
            </a:r>
          </a:p>
        </p:txBody>
      </p:sp>
      <p:sp>
        <p:nvSpPr>
          <p:cNvPr id="3" name="Subtitle 4"/>
          <p:cNvSpPr>
            <a:spLocks noGrp="1"/>
          </p:cNvSpPr>
          <p:nvPr>
            <p:ph type="subTitle" idx="1" hasCustomPrompt="1"/>
          </p:nvPr>
        </p:nvSpPr>
        <p:spPr>
          <a:xfrm>
            <a:off x="2565400" y="4005072"/>
            <a:ext cx="3520440"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6583362" y="4005072"/>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741006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Insignia - White">
    <p:bg>
      <p:bgRef idx="1001">
        <a:schemeClr val="bg1"/>
      </p:bgRef>
    </p:bg>
    <p:spTree>
      <p:nvGrpSpPr>
        <p:cNvPr id="1" name=""/>
        <p:cNvGrpSpPr/>
        <p:nvPr/>
      </p:nvGrpSpPr>
      <p:grpSpPr>
        <a:xfrm>
          <a:off x="0" y="0"/>
          <a:ext cx="0" cy="0"/>
          <a:chOff x="0" y="0"/>
          <a:chExt cx="0" cy="0"/>
        </a:xfrm>
      </p:grpSpPr>
      <p:pic>
        <p:nvPicPr>
          <p:cNvPr id="5" name="U.S. Army" descr="U.S. Army">
            <a:extLst>
              <a:ext uri="{FF2B5EF4-FFF2-40B4-BE49-F238E27FC236}">
                <a16:creationId xmlns:a16="http://schemas.microsoft.com/office/drawing/2014/main" id="{F8157770-18CE-21A2-A4BB-8319D0B22D52}"/>
              </a:ext>
            </a:extLst>
          </p:cNvPr>
          <p:cNvPicPr>
            <a:picLocks noChangeAspect="1"/>
          </p:cNvPicPr>
          <p:nvPr userDrawn="1"/>
        </p:nvPicPr>
        <p:blipFill>
          <a:blip r:embed="rId2"/>
          <a:stretch>
            <a:fillRect/>
          </a:stretch>
        </p:blipFill>
        <p:spPr bwMode="black">
          <a:xfrm>
            <a:off x="109855" y="112631"/>
            <a:ext cx="3246120" cy="1225808"/>
          </a:xfrm>
          <a:prstGeom prst="rect">
            <a:avLst/>
          </a:prstGeom>
          <a:noFill/>
        </p:spPr>
      </p:pic>
      <p:grpSp>
        <p:nvGrpSpPr>
          <p:cNvPr id="8" name="Group">
            <a:extLst>
              <a:ext uri="{FF2B5EF4-FFF2-40B4-BE49-F238E27FC236}">
                <a16:creationId xmlns:a16="http://schemas.microsoft.com/office/drawing/2014/main" id="{248CF167-46CA-861B-7AEA-C03F068E88B6}"/>
              </a:ext>
            </a:extLst>
          </p:cNvPr>
          <p:cNvGrpSpPr/>
          <p:nvPr userDrawn="1"/>
        </p:nvGrpSpPr>
        <p:grpSpPr>
          <a:xfrm>
            <a:off x="411164" y="2194560"/>
            <a:ext cx="8321674" cy="2377440"/>
            <a:chOff x="411164" y="2240280"/>
            <a:chExt cx="8321674"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4" y="2240280"/>
              <a:ext cx="8321674"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4" name="Line">
              <a:extLst>
                <a:ext uri="{FF2B5EF4-FFF2-40B4-BE49-F238E27FC236}">
                  <a16:creationId xmlns:a16="http://schemas.microsoft.com/office/drawing/2014/main" id="{6ECA938D-C227-2322-BF48-D8635720DEBE}"/>
                </a:ext>
                <a:ext uri="{C183D7F6-B498-43B3-948B-1728B52AA6E4}">
                  <adec:decorative xmlns:adec="http://schemas.microsoft.com/office/drawing/2017/decorative" val="1"/>
                </a:ext>
              </a:extLst>
            </p:cNvPr>
            <p:cNvCxnSpPr>
              <a:cxnSpLocks/>
            </p:cNvCxnSpPr>
            <p:nvPr userDrawn="1"/>
          </p:nvCxnSpPr>
          <p:spPr>
            <a:xfrm>
              <a:off x="2286000" y="2240280"/>
              <a:ext cx="0" cy="237744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2286000"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6310312"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7" name="Picture Placeholder 1">
            <a:extLst>
              <a:ext uri="{FF2B5EF4-FFF2-40B4-BE49-F238E27FC236}">
                <a16:creationId xmlns:a16="http://schemas.microsoft.com/office/drawing/2014/main" id="{AE35AAB2-FA15-2F55-A163-9EC121733B03}"/>
              </a:ext>
            </a:extLst>
          </p:cNvPr>
          <p:cNvSpPr>
            <a:spLocks noGrp="1"/>
          </p:cNvSpPr>
          <p:nvPr>
            <p:ph type="pic" sz="quarter" idx="11" hasCustomPrompt="1"/>
          </p:nvPr>
        </p:nvSpPr>
        <p:spPr>
          <a:xfrm>
            <a:off x="594202" y="2377440"/>
            <a:ext cx="1508760" cy="1508760"/>
          </a:xfrm>
          <a:noFill/>
        </p:spPr>
        <p:txBody>
          <a:bodyPr anchor="ctr" anchorCtr="0"/>
          <a:lstStyle>
            <a:lvl1pPr marL="0" indent="0" algn="ctr">
              <a:buFontTx/>
              <a:buNone/>
              <a:defRPr sz="1000"/>
            </a:lvl1pPr>
          </a:lstStyle>
          <a:p>
            <a:r>
              <a:rPr lang="en-US" dirty="0"/>
              <a:t>[Insignia]</a:t>
            </a:r>
          </a:p>
        </p:txBody>
      </p:sp>
      <p:sp>
        <p:nvSpPr>
          <p:cNvPr id="9" name="Text Placeholder 2">
            <a:extLst>
              <a:ext uri="{FF2B5EF4-FFF2-40B4-BE49-F238E27FC236}">
                <a16:creationId xmlns:a16="http://schemas.microsoft.com/office/drawing/2014/main" id="{9074A305-D2F3-922C-9677-49EB48AA1C08}"/>
              </a:ext>
            </a:extLst>
          </p:cNvPr>
          <p:cNvSpPr>
            <a:spLocks noGrp="1"/>
          </p:cNvSpPr>
          <p:nvPr>
            <p:ph type="body" sz="quarter" idx="12" hasCustomPrompt="1"/>
          </p:nvPr>
        </p:nvSpPr>
        <p:spPr>
          <a:xfrm>
            <a:off x="594202" y="4005072"/>
            <a:ext cx="1508760" cy="457200"/>
          </a:xfrm>
        </p:spPr>
        <p:txBody>
          <a:bodyPr anchor="ctr" anchorCtr="0"/>
          <a:lstStyle>
            <a:lvl1pPr marL="0" indent="0" algn="ctr">
              <a:spcBef>
                <a:spcPts val="0"/>
              </a:spcBef>
              <a:buFontTx/>
              <a:buNone/>
              <a:defRPr sz="1000" b="1" cap="all" baseline="0"/>
            </a:lvl1pPr>
            <a:lvl2pPr marL="0" indent="0" algn="ctr">
              <a:spcBef>
                <a:spcPts val="0"/>
              </a:spcBef>
              <a:buFontTx/>
              <a:buNone/>
              <a:defRPr sz="1000" b="1" cap="all" baseline="0"/>
            </a:lvl2pPr>
            <a:lvl3pPr marL="0" indent="0" algn="ctr">
              <a:spcBef>
                <a:spcPts val="0"/>
              </a:spcBef>
              <a:buFontTx/>
              <a:buNone/>
              <a:defRPr sz="1000" b="1" cap="all" baseline="0"/>
            </a:lvl3pPr>
            <a:lvl4pPr marL="0" indent="0" algn="ctr">
              <a:spcBef>
                <a:spcPts val="0"/>
              </a:spcBef>
              <a:buFontTx/>
              <a:buNone/>
              <a:defRPr sz="1000" b="1" cap="all" baseline="0"/>
            </a:lvl4pPr>
            <a:lvl5pPr marL="0" indent="0" algn="ctr">
              <a:spcBef>
                <a:spcPts val="0"/>
              </a:spcBef>
              <a:buFontTx/>
              <a:buNone/>
              <a:defRPr sz="1000" b="1" cap="all" baseline="0"/>
            </a:lvl5pPr>
            <a:lvl6pPr marL="0" indent="0" algn="ctr">
              <a:spcBef>
                <a:spcPts val="0"/>
              </a:spcBef>
              <a:buFontTx/>
              <a:buNone/>
              <a:defRPr sz="1000" b="1" cap="all" baseline="0"/>
            </a:lvl6pPr>
            <a:lvl7pPr marL="0" indent="0" algn="ctr">
              <a:spcBef>
                <a:spcPts val="0"/>
              </a:spcBef>
              <a:buFontTx/>
              <a:buNone/>
              <a:defRPr sz="1000" b="1" cap="all" baseline="0"/>
            </a:lvl7pPr>
            <a:lvl8pPr marL="0" indent="0" algn="ctr">
              <a:spcBef>
                <a:spcPts val="0"/>
              </a:spcBef>
              <a:buFontTx/>
              <a:buNone/>
              <a:defRPr sz="1000" b="1" cap="all" baseline="0"/>
            </a:lvl8pPr>
            <a:lvl9pPr marL="0" indent="0" algn="ctr">
              <a:spcBef>
                <a:spcPts val="0"/>
              </a:spcBef>
              <a:buFontTx/>
              <a:buNone/>
              <a:defRPr sz="1000" b="1" cap="all" baseline="0"/>
            </a:lvl9pPr>
          </a:lstStyle>
          <a:p>
            <a:pPr lvl="0"/>
            <a:r>
              <a:rPr lang="en-US" dirty="0"/>
              <a:t>[DIVISION/UNIT NAME]</a:t>
            </a:r>
          </a:p>
        </p:txBody>
      </p:sp>
      <p:sp>
        <p:nvSpPr>
          <p:cNvPr id="2" name="Title 3"/>
          <p:cNvSpPr>
            <a:spLocks noGrp="1"/>
          </p:cNvSpPr>
          <p:nvPr>
            <p:ph type="ctrTitle" hasCustomPrompt="1"/>
          </p:nvPr>
        </p:nvSpPr>
        <p:spPr>
          <a:xfrm>
            <a:off x="2565400" y="2423160"/>
            <a:ext cx="5899150" cy="1325880"/>
          </a:xfrm>
        </p:spPr>
        <p:txBody>
          <a:bodyPr anchor="t" anchorCtr="0"/>
          <a:lstStyle>
            <a:lvl1pPr algn="l">
              <a:lnSpc>
                <a:spcPct val="80000"/>
              </a:lnSpc>
              <a:defRPr sz="3600"/>
            </a:lvl1pPr>
          </a:lstStyle>
          <a:p>
            <a:r>
              <a:rPr lang="en-US" dirty="0"/>
              <a:t>[Presentation title]</a:t>
            </a:r>
          </a:p>
        </p:txBody>
      </p:sp>
      <p:sp>
        <p:nvSpPr>
          <p:cNvPr id="3" name="Subtitle 4"/>
          <p:cNvSpPr>
            <a:spLocks noGrp="1"/>
          </p:cNvSpPr>
          <p:nvPr>
            <p:ph type="subTitle" idx="1" hasCustomPrompt="1"/>
          </p:nvPr>
        </p:nvSpPr>
        <p:spPr>
          <a:xfrm>
            <a:off x="2565400" y="4005072"/>
            <a:ext cx="3520440"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6583362" y="4005072"/>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421250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411480" y="411481"/>
            <a:ext cx="7846400" cy="914400"/>
          </a:xfrm>
          <a:solidFill>
            <a:schemeClr val="tx1"/>
          </a:solidFill>
        </p:spPr>
        <p:txBody>
          <a:bodyPr/>
          <a:lstStyle>
            <a:lvl1pPr>
              <a:defRPr b="1">
                <a:solidFill>
                  <a:schemeClr val="bg1"/>
                </a:solidFill>
              </a:defRPr>
            </a:lvl1pPr>
          </a:lstStyle>
          <a:p>
            <a:r>
              <a:rPr lang="en-US" dirty="0"/>
              <a:t>[Slide title]</a:t>
            </a:r>
          </a:p>
        </p:txBody>
      </p:sp>
      <p:sp>
        <p:nvSpPr>
          <p:cNvPr id="3" name="Content Placeholder 2"/>
          <p:cNvSpPr>
            <a:spLocks noGrp="1"/>
          </p:cNvSpPr>
          <p:nvPr>
            <p:ph sz="half" idx="1"/>
          </p:nvPr>
        </p:nvSpPr>
        <p:spPr>
          <a:xfrm>
            <a:off x="411479" y="1600200"/>
            <a:ext cx="40233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9159" y="1600200"/>
            <a:ext cx="40233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03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411479" y="1600200"/>
            <a:ext cx="258775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8124" y="1600200"/>
            <a:ext cx="258775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144767" y="1600200"/>
            <a:ext cx="258775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286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411480" y="1600200"/>
            <a:ext cx="1874519" cy="45720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60320" y="1600200"/>
            <a:ext cx="1874519" cy="45720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4709160" y="1600200"/>
            <a:ext cx="1874519" cy="45720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6858000" y="1600200"/>
            <a:ext cx="1874519" cy="4572000"/>
          </a:xfrm>
        </p:spPr>
        <p:txBody>
          <a:bodyPr/>
          <a:lstStyle>
            <a:lvl1pPr marL="137160" indent="-137160">
              <a:defRPr sz="1200"/>
            </a:lvl1pPr>
            <a:lvl2pPr marL="274320" indent="-137160">
              <a:defRPr sz="1200"/>
            </a:lvl2pPr>
            <a:lvl3pPr marL="411480" indent="-137160">
              <a:defRPr sz="1200"/>
            </a:lvl3pPr>
            <a:lvl4pPr marL="548640" indent="-137160">
              <a:defRPr sz="1200"/>
            </a:lvl4pPr>
            <a:lvl5pPr marL="685800" indent="-137160">
              <a:defRPr sz="1200"/>
            </a:lvl5pPr>
            <a:lvl6pPr marL="822960" indent="-137160">
              <a:defRPr sz="1200"/>
            </a:lvl6pPr>
            <a:lvl7pPr marL="960120" indent="-137160">
              <a:defRPr sz="1200"/>
            </a:lvl7pPr>
            <a:lvl8pPr marL="1097280" indent="-137160">
              <a:defRPr sz="1200"/>
            </a:lvl8pPr>
            <a:lvl9pPr marL="1234440" indent="-13716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04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hyperlink" Target="mailto:thomas.p.toudouze2.civ@army.mil" TargetMode="Externa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13020" y="6500649"/>
            <a:ext cx="9176753"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137040" y="6245653"/>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p:blipFill>
        <p:spPr>
          <a:xfrm>
            <a:off x="7705390" y="622522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19457" y="6650250"/>
            <a:ext cx="495919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POC Information (Thomas Toudouze, U.S. AEC, 210-466-1920, </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hlinkClick r:id="rId39"/>
              </a:rPr>
              <a:t>thomas.p.toudouze2.civ@army.mil</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pic>
        <p:nvPicPr>
          <p:cNvPr id="5" name="Picture 4" descr="Logo&#10;&#10;Description automatically generated">
            <a:extLst>
              <a:ext uri="{FF2B5EF4-FFF2-40B4-BE49-F238E27FC236}">
                <a16:creationId xmlns:a16="http://schemas.microsoft.com/office/drawing/2014/main" id="{E27103E6-541F-F45A-D12A-E7B11E8CA8CE}"/>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8407191" y="6225222"/>
            <a:ext cx="585238" cy="585238"/>
          </a:xfrm>
          <a:prstGeom prst="rect">
            <a:avLst/>
          </a:prstGeom>
        </p:spPr>
      </p:pic>
      <p:sp>
        <p:nvSpPr>
          <p:cNvPr id="7" name="Slide Number Placeholder 6">
            <a:extLst>
              <a:ext uri="{FF2B5EF4-FFF2-40B4-BE49-F238E27FC236}">
                <a16:creationId xmlns:a16="http://schemas.microsoft.com/office/drawing/2014/main" id="{8F25912B-AF67-EA44-8DD2-2C5B9C38A745}"/>
              </a:ext>
            </a:extLst>
          </p:cNvPr>
          <p:cNvSpPr>
            <a:spLocks noGrp="1"/>
          </p:cNvSpPr>
          <p:nvPr>
            <p:ph type="sldNum" sz="quarter" idx="4"/>
          </p:nvPr>
        </p:nvSpPr>
        <p:spPr>
          <a:xfrm>
            <a:off x="4999052" y="6561971"/>
            <a:ext cx="2057400" cy="365125"/>
          </a:xfrm>
          <a:prstGeom prst="rect">
            <a:avLst/>
          </a:prstGeom>
        </p:spPr>
        <p:txBody>
          <a:bodyPr vert="horz" lIns="91440" tIns="45720" rIns="91440" bIns="45720" rtlCol="0" anchor="ctr"/>
          <a:lstStyle>
            <a:lvl1pPr algn="r">
              <a:defRPr sz="1200">
                <a:solidFill>
                  <a:schemeClr val="bg1"/>
                </a:solidFill>
              </a:defRPr>
            </a:lvl1pPr>
          </a:lstStyle>
          <a:p>
            <a:fld id="{A7F3E484-DA89-4C77-8F34-5855B75BD134}" type="slidenum">
              <a:rPr lang="en-US" smtClean="0"/>
              <a:pPr/>
              <a:t>‹#›</a:t>
            </a:fld>
            <a:endParaRPr lang="en-US" dirty="0"/>
          </a:p>
        </p:txBody>
      </p:sp>
    </p:spTree>
    <p:extLst>
      <p:ext uri="{BB962C8B-B14F-4D97-AF65-F5344CB8AC3E}">
        <p14:creationId xmlns:p14="http://schemas.microsoft.com/office/powerpoint/2010/main" val="2456622646"/>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672" r:id="rId3"/>
    <p:sldLayoutId id="2147483674" r:id="rId4"/>
    <p:sldLayoutId id="2147483670" r:id="rId5"/>
    <p:sldLayoutId id="2147483673" r:id="rId6"/>
    <p:sldLayoutId id="2147483664" r:id="rId7"/>
    <p:sldLayoutId id="2147483681" r:id="rId8"/>
    <p:sldLayoutId id="2147483702" r:id="rId9"/>
    <p:sldLayoutId id="2147483682" r:id="rId10"/>
    <p:sldLayoutId id="2147483685" r:id="rId11"/>
    <p:sldLayoutId id="2147483683" r:id="rId12"/>
    <p:sldLayoutId id="2147483686" r:id="rId13"/>
    <p:sldLayoutId id="2147483684" r:id="rId14"/>
    <p:sldLayoutId id="2147483700" r:id="rId15"/>
    <p:sldLayoutId id="2147483695" r:id="rId16"/>
    <p:sldLayoutId id="2147483690" r:id="rId17"/>
    <p:sldLayoutId id="2147483691" r:id="rId18"/>
    <p:sldLayoutId id="2147483692" r:id="rId19"/>
    <p:sldLayoutId id="2147483693" r:id="rId20"/>
    <p:sldLayoutId id="2147483694" r:id="rId21"/>
    <p:sldLayoutId id="2147483663" r:id="rId22"/>
    <p:sldLayoutId id="2147483676" r:id="rId23"/>
    <p:sldLayoutId id="2147483677" r:id="rId24"/>
    <p:sldLayoutId id="2147483680" r:id="rId25"/>
    <p:sldLayoutId id="2147483678" r:id="rId26"/>
    <p:sldLayoutId id="2147483679" r:id="rId27"/>
    <p:sldLayoutId id="2147483666" r:id="rId28"/>
    <p:sldLayoutId id="2147483703" r:id="rId29"/>
    <p:sldLayoutId id="2147483667" r:id="rId30"/>
    <p:sldLayoutId id="2147483701" r:id="rId31"/>
    <p:sldLayoutId id="2147483669" r:id="rId32"/>
    <p:sldLayoutId id="2147483668" r:id="rId33"/>
    <p:sldLayoutId id="2147483707" r:id="rId34"/>
    <p:sldLayoutId id="214748370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73_52F026B0.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microsoft.com/office/2018/10/relationships/comments" Target="../comments/modernComment_17D_D7EDAC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75_A39DB3A0.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76_1EDF5B4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00_FAC9029E.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microsoft.com/office/2018/10/relationships/comments" Target="../comments/modernComment_1B6_6BC8348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BF_C4E83AD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microsoft.com/office/2018/10/relationships/comments" Target="../comments/modernComment_18E_D17E4B9C.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C395CA-473F-41D1-50DC-01D3F580683D}"/>
              </a:ext>
            </a:extLst>
          </p:cNvPr>
          <p:cNvSpPr>
            <a:spLocks noGrp="1"/>
          </p:cNvSpPr>
          <p:nvPr>
            <p:ph type="body" sz="quarter" idx="12"/>
          </p:nvPr>
        </p:nvSpPr>
        <p:spPr>
          <a:xfrm>
            <a:off x="594202" y="3817398"/>
            <a:ext cx="1508760" cy="644874"/>
          </a:xfrm>
        </p:spPr>
        <p:txBody>
          <a:bodyPr/>
          <a:lstStyle/>
          <a:p>
            <a:pPr marL="0" indent="0" algn="ctr">
              <a:buNone/>
            </a:pPr>
            <a:r>
              <a:rPr lang="en-US" b="1" dirty="0"/>
              <a:t>U.S. Army Environmental Command</a:t>
            </a:r>
          </a:p>
        </p:txBody>
      </p:sp>
      <p:sp>
        <p:nvSpPr>
          <p:cNvPr id="4" name="Title 3">
            <a:extLst>
              <a:ext uri="{FF2B5EF4-FFF2-40B4-BE49-F238E27FC236}">
                <a16:creationId xmlns:a16="http://schemas.microsoft.com/office/drawing/2014/main" id="{C467E8BE-3772-71D7-FAE7-E54DE647C671}"/>
              </a:ext>
            </a:extLst>
          </p:cNvPr>
          <p:cNvSpPr>
            <a:spLocks noGrp="1"/>
          </p:cNvSpPr>
          <p:nvPr>
            <p:ph type="ctrTitle"/>
          </p:nvPr>
        </p:nvSpPr>
        <p:spPr>
          <a:xfrm>
            <a:off x="2565400" y="2423160"/>
            <a:ext cx="5899150" cy="1325880"/>
          </a:xfrm>
        </p:spPr>
        <p:txBody>
          <a:bodyPr>
            <a:normAutofit fontScale="90000"/>
          </a:bodyPr>
          <a:lstStyle/>
          <a:p>
            <a:r>
              <a:rPr lang="en-US" dirty="0"/>
              <a:t>Status of Cleanup at Twin Cities Army Ammunition Plant (TCAAP)</a:t>
            </a:r>
          </a:p>
        </p:txBody>
      </p:sp>
      <p:sp>
        <p:nvSpPr>
          <p:cNvPr id="6" name="Text Placeholder 5">
            <a:extLst>
              <a:ext uri="{FF2B5EF4-FFF2-40B4-BE49-F238E27FC236}">
                <a16:creationId xmlns:a16="http://schemas.microsoft.com/office/drawing/2014/main" id="{09EC669E-5B7A-956A-6DDD-CB01910C0357}"/>
              </a:ext>
            </a:extLst>
          </p:cNvPr>
          <p:cNvSpPr>
            <a:spLocks noGrp="1"/>
          </p:cNvSpPr>
          <p:nvPr>
            <p:ph type="body" sz="quarter" idx="4294967295"/>
          </p:nvPr>
        </p:nvSpPr>
        <p:spPr>
          <a:xfrm>
            <a:off x="6583362" y="4084320"/>
            <a:ext cx="1876426" cy="443972"/>
          </a:xfrm>
        </p:spPr>
        <p:txBody>
          <a:bodyPr>
            <a:normAutofit lnSpcReduction="10000"/>
          </a:bodyPr>
          <a:lstStyle/>
          <a:p>
            <a:pPr marL="0" indent="0">
              <a:buNone/>
            </a:pPr>
            <a:r>
              <a:rPr lang="en-US" dirty="0"/>
              <a:t>2-18-2025</a:t>
            </a:r>
          </a:p>
        </p:txBody>
      </p:sp>
      <p:sp>
        <p:nvSpPr>
          <p:cNvPr id="2" name="TextBox 1">
            <a:extLst>
              <a:ext uri="{FF2B5EF4-FFF2-40B4-BE49-F238E27FC236}">
                <a16:creationId xmlns:a16="http://schemas.microsoft.com/office/drawing/2014/main" id="{3C384734-07BD-B004-4D3D-0897E743BCDD}"/>
              </a:ext>
            </a:extLst>
          </p:cNvPr>
          <p:cNvSpPr txBox="1"/>
          <p:nvPr/>
        </p:nvSpPr>
        <p:spPr>
          <a:xfrm>
            <a:off x="2402998" y="3987820"/>
            <a:ext cx="3753962" cy="523220"/>
          </a:xfrm>
          <a:prstGeom prst="rect">
            <a:avLst/>
          </a:prstGeom>
          <a:noFill/>
        </p:spPr>
        <p:txBody>
          <a:bodyPr wrap="square" rtlCol="0">
            <a:spAutoFit/>
          </a:bodyPr>
          <a:lstStyle/>
          <a:p>
            <a:pPr algn="ctr"/>
            <a:r>
              <a:rPr lang="en-US" sz="2800" dirty="0"/>
              <a:t>RAB Meeting</a:t>
            </a:r>
          </a:p>
        </p:txBody>
      </p:sp>
    </p:spTree>
    <p:extLst>
      <p:ext uri="{BB962C8B-B14F-4D97-AF65-F5344CB8AC3E}">
        <p14:creationId xmlns:p14="http://schemas.microsoft.com/office/powerpoint/2010/main" val="12275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78FFDE-50D9-D23B-5CD9-CDA28F056D84}"/>
              </a:ext>
            </a:extLst>
          </p:cNvPr>
          <p:cNvSpPr>
            <a:spLocks noGrp="1"/>
          </p:cNvSpPr>
          <p:nvPr>
            <p:ph type="title"/>
          </p:nvPr>
        </p:nvSpPr>
        <p:spPr/>
        <p:txBody>
          <a:bodyPr/>
          <a:lstStyle/>
          <a:p>
            <a:r>
              <a:rPr lang="en-US" dirty="0"/>
              <a:t>Storm Sewer Orientation</a:t>
            </a:r>
          </a:p>
        </p:txBody>
      </p:sp>
      <p:pic>
        <p:nvPicPr>
          <p:cNvPr id="5" name="Picture 4">
            <a:extLst>
              <a:ext uri="{FF2B5EF4-FFF2-40B4-BE49-F238E27FC236}">
                <a16:creationId xmlns:a16="http://schemas.microsoft.com/office/drawing/2014/main" id="{548C5982-B986-62EB-D5B5-1ABCD713C951}"/>
              </a:ext>
            </a:extLst>
          </p:cNvPr>
          <p:cNvPicPr>
            <a:picLocks noChangeAspect="1"/>
          </p:cNvPicPr>
          <p:nvPr/>
        </p:nvPicPr>
        <p:blipFill>
          <a:blip r:embed="rId2"/>
          <a:stretch>
            <a:fillRect/>
          </a:stretch>
        </p:blipFill>
        <p:spPr>
          <a:xfrm>
            <a:off x="966344" y="731502"/>
            <a:ext cx="7211311" cy="5394996"/>
          </a:xfrm>
          <a:prstGeom prst="rect">
            <a:avLst/>
          </a:prstGeom>
        </p:spPr>
      </p:pic>
      <p:sp>
        <p:nvSpPr>
          <p:cNvPr id="2" name="TextBox 1">
            <a:extLst>
              <a:ext uri="{FF2B5EF4-FFF2-40B4-BE49-F238E27FC236}">
                <a16:creationId xmlns:a16="http://schemas.microsoft.com/office/drawing/2014/main" id="{46614C0D-F0B1-35A2-22EB-A5EBDBB4B7EB}"/>
              </a:ext>
            </a:extLst>
          </p:cNvPr>
          <p:cNvSpPr txBox="1"/>
          <p:nvPr/>
        </p:nvSpPr>
        <p:spPr>
          <a:xfrm>
            <a:off x="1945533" y="684905"/>
            <a:ext cx="6290490" cy="1255728"/>
          </a:xfrm>
          <a:prstGeom prst="rect">
            <a:avLst/>
          </a:prstGeom>
          <a:noFill/>
        </p:spPr>
        <p:txBody>
          <a:bodyPr wrap="square" rtlCol="0">
            <a:spAutoFit/>
          </a:bodyPr>
          <a:lstStyle/>
          <a:p>
            <a:pPr algn="r">
              <a:lnSpc>
                <a:spcPct val="90000"/>
              </a:lnSpc>
            </a:pPr>
            <a:r>
              <a:rPr lang="en-US" sz="2800" dirty="0">
                <a:solidFill>
                  <a:schemeClr val="bg1"/>
                </a:solidFill>
              </a:rPr>
              <a:t>Dredged sediments will be transported to the TCAPP property via pipelines routed through the storm sewer   </a:t>
            </a:r>
          </a:p>
        </p:txBody>
      </p:sp>
    </p:spTree>
    <p:extLst>
      <p:ext uri="{BB962C8B-B14F-4D97-AF65-F5344CB8AC3E}">
        <p14:creationId xmlns:p14="http://schemas.microsoft.com/office/powerpoint/2010/main" val="372809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335279" y="1059008"/>
            <a:ext cx="8615681" cy="5270672"/>
          </a:xfrm>
        </p:spPr>
        <p:txBody>
          <a:bodyPr>
            <a:normAutofit/>
          </a:bodyPr>
          <a:lstStyle/>
          <a:p>
            <a:pPr lvl="2"/>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2" y="11434"/>
            <a:ext cx="6976199" cy="1047574"/>
          </a:xfrm>
        </p:spPr>
        <p:txBody>
          <a:bodyPr>
            <a:normAutofit/>
          </a:bodyPr>
          <a:lstStyle/>
          <a:p>
            <a:r>
              <a:rPr lang="en-US" dirty="0"/>
              <a:t>Round Lake Cleanup</a:t>
            </a:r>
            <a:br>
              <a:rPr lang="en-US" dirty="0"/>
            </a:br>
            <a:r>
              <a:rPr lang="en-US" dirty="0"/>
              <a:t>Sediment Processing</a:t>
            </a:r>
          </a:p>
        </p:txBody>
      </p:sp>
      <p:grpSp>
        <p:nvGrpSpPr>
          <p:cNvPr id="12" name="Group 11">
            <a:extLst>
              <a:ext uri="{FF2B5EF4-FFF2-40B4-BE49-F238E27FC236}">
                <a16:creationId xmlns:a16="http://schemas.microsoft.com/office/drawing/2014/main" id="{4E878ED4-686E-6376-B646-3ACE7D5576C7}"/>
              </a:ext>
            </a:extLst>
          </p:cNvPr>
          <p:cNvGrpSpPr/>
          <p:nvPr/>
        </p:nvGrpSpPr>
        <p:grpSpPr>
          <a:xfrm>
            <a:off x="432588" y="2308688"/>
            <a:ext cx="8518372" cy="2608752"/>
            <a:chOff x="432588" y="2308688"/>
            <a:chExt cx="8518372" cy="2608752"/>
          </a:xfrm>
        </p:grpSpPr>
        <p:pic>
          <p:nvPicPr>
            <p:cNvPr id="10" name="Picture 9">
              <a:extLst>
                <a:ext uri="{FF2B5EF4-FFF2-40B4-BE49-F238E27FC236}">
                  <a16:creationId xmlns:a16="http://schemas.microsoft.com/office/drawing/2014/main" id="{5A316F6E-290F-5049-04F3-FB8F1EB1B870}"/>
                </a:ext>
              </a:extLst>
            </p:cNvPr>
            <p:cNvPicPr>
              <a:picLocks noChangeAspect="1"/>
            </p:cNvPicPr>
            <p:nvPr/>
          </p:nvPicPr>
          <p:blipFill>
            <a:blip r:embed="rId2"/>
            <a:stretch>
              <a:fillRect/>
            </a:stretch>
          </p:blipFill>
          <p:spPr>
            <a:xfrm>
              <a:off x="432588" y="2308688"/>
              <a:ext cx="8518372" cy="2608752"/>
            </a:xfrm>
            <a:prstGeom prst="rect">
              <a:avLst/>
            </a:prstGeom>
          </p:spPr>
        </p:pic>
        <p:sp>
          <p:nvSpPr>
            <p:cNvPr id="11" name="Rectangle 10">
              <a:extLst>
                <a:ext uri="{FF2B5EF4-FFF2-40B4-BE49-F238E27FC236}">
                  <a16:creationId xmlns:a16="http://schemas.microsoft.com/office/drawing/2014/main" id="{C77BE3B9-C769-18F0-509E-63E2732214EB}"/>
                </a:ext>
              </a:extLst>
            </p:cNvPr>
            <p:cNvSpPr/>
            <p:nvPr/>
          </p:nvSpPr>
          <p:spPr>
            <a:xfrm>
              <a:off x="6644639" y="2359488"/>
              <a:ext cx="2174242" cy="8409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Former Twin Cities Army Ammunition Plant</a:t>
              </a:r>
            </a:p>
          </p:txBody>
        </p:sp>
      </p:grpSp>
    </p:spTree>
    <p:extLst>
      <p:ext uri="{BB962C8B-B14F-4D97-AF65-F5344CB8AC3E}">
        <p14:creationId xmlns:p14="http://schemas.microsoft.com/office/powerpoint/2010/main" val="27173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DB2D-89CB-EE8D-010E-DC979B5500E8}"/>
              </a:ext>
            </a:extLst>
          </p:cNvPr>
          <p:cNvSpPr>
            <a:spLocks noGrp="1"/>
          </p:cNvSpPr>
          <p:nvPr>
            <p:ph type="title"/>
          </p:nvPr>
        </p:nvSpPr>
        <p:spPr>
          <a:xfrm>
            <a:off x="1581981" y="1974913"/>
            <a:ext cx="6976199" cy="647531"/>
          </a:xfrm>
        </p:spPr>
        <p:txBody>
          <a:bodyPr>
            <a:normAutofit fontScale="90000"/>
          </a:bodyPr>
          <a:lstStyle/>
          <a:p>
            <a:r>
              <a:rPr lang="en-US" dirty="0"/>
              <a:t>TWO OPTIONAL SLIDES IF WE PRESENT ALTERNATE SEDIMENT PROCESSING AREA</a:t>
            </a:r>
          </a:p>
        </p:txBody>
      </p:sp>
    </p:spTree>
    <p:extLst>
      <p:ext uri="{BB962C8B-B14F-4D97-AF65-F5344CB8AC3E}">
        <p14:creationId xmlns:p14="http://schemas.microsoft.com/office/powerpoint/2010/main" val="428851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1047574"/>
          </a:xfrm>
        </p:spPr>
        <p:txBody>
          <a:bodyPr>
            <a:normAutofit/>
          </a:bodyPr>
          <a:lstStyle/>
          <a:p>
            <a:r>
              <a:rPr lang="en-US" dirty="0"/>
              <a:t>Round Lake Remedial Action</a:t>
            </a:r>
          </a:p>
        </p:txBody>
      </p:sp>
      <p:pic>
        <p:nvPicPr>
          <p:cNvPr id="8" name="Picture 7">
            <a:extLst>
              <a:ext uri="{FF2B5EF4-FFF2-40B4-BE49-F238E27FC236}">
                <a16:creationId xmlns:a16="http://schemas.microsoft.com/office/drawing/2014/main" id="{6729056C-4B70-A240-64D7-68B1EC6DEB16}"/>
              </a:ext>
            </a:extLst>
          </p:cNvPr>
          <p:cNvPicPr>
            <a:picLocks noChangeAspect="1"/>
          </p:cNvPicPr>
          <p:nvPr/>
        </p:nvPicPr>
        <p:blipFill>
          <a:blip r:embed="rId2"/>
          <a:stretch>
            <a:fillRect/>
          </a:stretch>
        </p:blipFill>
        <p:spPr>
          <a:xfrm>
            <a:off x="2377506" y="947557"/>
            <a:ext cx="4175079" cy="5401585"/>
          </a:xfrm>
          <a:prstGeom prst="rect">
            <a:avLst/>
          </a:prstGeom>
        </p:spPr>
      </p:pic>
      <p:sp>
        <p:nvSpPr>
          <p:cNvPr id="9" name="Oval 8">
            <a:extLst>
              <a:ext uri="{FF2B5EF4-FFF2-40B4-BE49-F238E27FC236}">
                <a16:creationId xmlns:a16="http://schemas.microsoft.com/office/drawing/2014/main" id="{991E6749-C267-B860-A715-F31B213FC783}"/>
              </a:ext>
            </a:extLst>
          </p:cNvPr>
          <p:cNvSpPr/>
          <p:nvPr/>
        </p:nvSpPr>
        <p:spPr>
          <a:xfrm>
            <a:off x="2844801" y="2003639"/>
            <a:ext cx="843104" cy="749300"/>
          </a:xfrm>
          <a:prstGeom prst="ellipse">
            <a:avLst/>
          </a:prstGeom>
          <a:noFill/>
          <a:ln w="76200">
            <a:solidFill>
              <a:srgbClr val="0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8F829BC-09D4-B6BE-AEC5-AA242884A95A}"/>
              </a:ext>
            </a:extLst>
          </p:cNvPr>
          <p:cNvSpPr/>
          <p:nvPr/>
        </p:nvSpPr>
        <p:spPr>
          <a:xfrm rot="19081092">
            <a:off x="4057063" y="888038"/>
            <a:ext cx="478912" cy="937493"/>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3" name="Oval 2">
            <a:extLst>
              <a:ext uri="{FF2B5EF4-FFF2-40B4-BE49-F238E27FC236}">
                <a16:creationId xmlns:a16="http://schemas.microsoft.com/office/drawing/2014/main" id="{ACA3A111-5913-6F20-6E43-C85F90AF2F3F}"/>
              </a:ext>
            </a:extLst>
          </p:cNvPr>
          <p:cNvSpPr/>
          <p:nvPr/>
        </p:nvSpPr>
        <p:spPr>
          <a:xfrm rot="19995013">
            <a:off x="3440711" y="2208772"/>
            <a:ext cx="1736003" cy="30607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extBox 3">
            <a:extLst>
              <a:ext uri="{FF2B5EF4-FFF2-40B4-BE49-F238E27FC236}">
                <a16:creationId xmlns:a16="http://schemas.microsoft.com/office/drawing/2014/main" id="{6F172EE6-EB05-7E52-E087-D212D50A5DBE}"/>
              </a:ext>
            </a:extLst>
          </p:cNvPr>
          <p:cNvSpPr txBox="1"/>
          <p:nvPr/>
        </p:nvSpPr>
        <p:spPr>
          <a:xfrm>
            <a:off x="6789046" y="2894296"/>
            <a:ext cx="1569303" cy="400110"/>
          </a:xfrm>
          <a:prstGeom prst="rect">
            <a:avLst/>
          </a:prstGeom>
          <a:noFill/>
        </p:spPr>
        <p:txBody>
          <a:bodyPr wrap="square" rtlCol="0">
            <a:spAutoFit/>
          </a:bodyPr>
          <a:lstStyle/>
          <a:p>
            <a:pPr algn="ctr"/>
            <a:r>
              <a:rPr lang="en-US" sz="2000" b="1" dirty="0">
                <a:highlight>
                  <a:srgbClr val="FFFF00"/>
                </a:highlight>
              </a:rPr>
              <a:t>Dredging</a:t>
            </a:r>
          </a:p>
        </p:txBody>
      </p:sp>
      <p:cxnSp>
        <p:nvCxnSpPr>
          <p:cNvPr id="7" name="Straight Arrow Connector 6">
            <a:extLst>
              <a:ext uri="{FF2B5EF4-FFF2-40B4-BE49-F238E27FC236}">
                <a16:creationId xmlns:a16="http://schemas.microsoft.com/office/drawing/2014/main" id="{C4E0376A-2603-2AF8-0A35-CB5B18CC4CF2}"/>
              </a:ext>
            </a:extLst>
          </p:cNvPr>
          <p:cNvCxnSpPr>
            <a:cxnSpLocks/>
          </p:cNvCxnSpPr>
          <p:nvPr/>
        </p:nvCxnSpPr>
        <p:spPr>
          <a:xfrm flipH="1">
            <a:off x="5181600" y="3163845"/>
            <a:ext cx="1667290" cy="19987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 name="Oval 1">
            <a:extLst>
              <a:ext uri="{FF2B5EF4-FFF2-40B4-BE49-F238E27FC236}">
                <a16:creationId xmlns:a16="http://schemas.microsoft.com/office/drawing/2014/main" id="{2C21128D-741B-10BE-21BE-FDC269953C67}"/>
              </a:ext>
            </a:extLst>
          </p:cNvPr>
          <p:cNvSpPr/>
          <p:nvPr/>
        </p:nvSpPr>
        <p:spPr>
          <a:xfrm rot="16200000">
            <a:off x="4402114" y="4994341"/>
            <a:ext cx="482009" cy="937493"/>
          </a:xfrm>
          <a:prstGeom prst="ellipse">
            <a:avLst/>
          </a:prstGeom>
          <a:noFill/>
          <a:ln w="76200">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FF0CD25-D4A4-EEFF-F5E5-A7F8C41D5191}"/>
              </a:ext>
            </a:extLst>
          </p:cNvPr>
          <p:cNvSpPr txBox="1"/>
          <p:nvPr/>
        </p:nvSpPr>
        <p:spPr>
          <a:xfrm>
            <a:off x="6568971" y="4072876"/>
            <a:ext cx="2381989" cy="1631216"/>
          </a:xfrm>
          <a:prstGeom prst="rect">
            <a:avLst/>
          </a:prstGeom>
          <a:noFill/>
        </p:spPr>
        <p:txBody>
          <a:bodyPr wrap="square" rtlCol="0">
            <a:spAutoFit/>
          </a:bodyPr>
          <a:lstStyle/>
          <a:p>
            <a:pPr algn="ctr"/>
            <a:r>
              <a:rPr lang="en-US" sz="2000" b="1" dirty="0"/>
              <a:t>ALTERNATE </a:t>
            </a:r>
            <a:r>
              <a:rPr lang="en-US" sz="2000" b="1" dirty="0">
                <a:highlight>
                  <a:srgbClr val="FF9900"/>
                </a:highlight>
              </a:rPr>
              <a:t>Sediment Processing</a:t>
            </a:r>
          </a:p>
          <a:p>
            <a:pPr algn="ctr"/>
            <a:r>
              <a:rPr lang="en-US" sz="2000" b="1" dirty="0"/>
              <a:t>and </a:t>
            </a:r>
          </a:p>
          <a:p>
            <a:pPr algn="ctr"/>
            <a:r>
              <a:rPr lang="en-US" sz="2000" b="1" dirty="0">
                <a:highlight>
                  <a:srgbClr val="00FFFF"/>
                </a:highlight>
              </a:rPr>
              <a:t>Lake Access</a:t>
            </a:r>
          </a:p>
        </p:txBody>
      </p:sp>
      <p:cxnSp>
        <p:nvCxnSpPr>
          <p:cNvPr id="16" name="Straight Arrow Connector 15">
            <a:extLst>
              <a:ext uri="{FF2B5EF4-FFF2-40B4-BE49-F238E27FC236}">
                <a16:creationId xmlns:a16="http://schemas.microsoft.com/office/drawing/2014/main" id="{B94CFC5D-30C5-D333-1987-06212A2D24C7}"/>
              </a:ext>
            </a:extLst>
          </p:cNvPr>
          <p:cNvCxnSpPr>
            <a:cxnSpLocks/>
          </p:cNvCxnSpPr>
          <p:nvPr/>
        </p:nvCxnSpPr>
        <p:spPr>
          <a:xfrm flipH="1">
            <a:off x="5149247" y="4829348"/>
            <a:ext cx="1759484" cy="50783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F0813042-9783-0AC4-34DF-AB827B480BE3}"/>
              </a:ext>
            </a:extLst>
          </p:cNvPr>
          <p:cNvSpPr/>
          <p:nvPr/>
        </p:nvSpPr>
        <p:spPr>
          <a:xfrm rot="16200000">
            <a:off x="4410307" y="4903091"/>
            <a:ext cx="482009" cy="937493"/>
          </a:xfrm>
          <a:prstGeom prst="ellipse">
            <a:avLst/>
          </a:prstGeom>
          <a:noFill/>
          <a:ln w="76200">
            <a:solidFill>
              <a:srgbClr val="00D0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182B380-702C-FEC2-4041-5F0CDB3FCBEE}"/>
              </a:ext>
            </a:extLst>
          </p:cNvPr>
          <p:cNvCxnSpPr>
            <a:cxnSpLocks/>
          </p:cNvCxnSpPr>
          <p:nvPr/>
        </p:nvCxnSpPr>
        <p:spPr>
          <a:xfrm flipH="1">
            <a:off x="2771856" y="1779181"/>
            <a:ext cx="857391" cy="11151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D6A2F1-18EF-CB1F-3717-90A1F6CC4F02}"/>
              </a:ext>
            </a:extLst>
          </p:cNvPr>
          <p:cNvCxnSpPr>
            <a:cxnSpLocks/>
          </p:cNvCxnSpPr>
          <p:nvPr/>
        </p:nvCxnSpPr>
        <p:spPr>
          <a:xfrm>
            <a:off x="2788242" y="1831533"/>
            <a:ext cx="1077466" cy="10627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AF38EB-D4E4-3672-8B10-9B87460632F8}"/>
              </a:ext>
            </a:extLst>
          </p:cNvPr>
          <p:cNvCxnSpPr>
            <a:cxnSpLocks/>
          </p:cNvCxnSpPr>
          <p:nvPr/>
        </p:nvCxnSpPr>
        <p:spPr>
          <a:xfrm flipH="1">
            <a:off x="3817328" y="835360"/>
            <a:ext cx="857391" cy="11151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F47F76-CFA4-F0F4-2B26-6FC400BA4D43}"/>
              </a:ext>
            </a:extLst>
          </p:cNvPr>
          <p:cNvCxnSpPr>
            <a:cxnSpLocks/>
          </p:cNvCxnSpPr>
          <p:nvPr/>
        </p:nvCxnSpPr>
        <p:spPr>
          <a:xfrm>
            <a:off x="3833714" y="887712"/>
            <a:ext cx="1077466" cy="10627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34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1346792" y="11434"/>
            <a:ext cx="7728840" cy="1047574"/>
          </a:xfrm>
        </p:spPr>
        <p:txBody>
          <a:bodyPr>
            <a:normAutofit fontScale="90000"/>
          </a:bodyPr>
          <a:lstStyle/>
          <a:p>
            <a:r>
              <a:rPr lang="en-US" dirty="0"/>
              <a:t>Round Lake Cleanup</a:t>
            </a:r>
            <a:br>
              <a:rPr lang="en-US" dirty="0"/>
            </a:br>
            <a:r>
              <a:rPr lang="en-US" dirty="0"/>
              <a:t>Alternate Sediment Processing and Lake Access</a:t>
            </a:r>
          </a:p>
        </p:txBody>
      </p:sp>
      <p:pic>
        <p:nvPicPr>
          <p:cNvPr id="7" name="Picture 6">
            <a:extLst>
              <a:ext uri="{FF2B5EF4-FFF2-40B4-BE49-F238E27FC236}">
                <a16:creationId xmlns:a16="http://schemas.microsoft.com/office/drawing/2014/main" id="{C84ADCC5-3046-4C52-C215-A2603AA5A656}"/>
              </a:ext>
            </a:extLst>
          </p:cNvPr>
          <p:cNvPicPr>
            <a:picLocks noChangeAspect="1"/>
          </p:cNvPicPr>
          <p:nvPr/>
        </p:nvPicPr>
        <p:blipFill>
          <a:blip r:embed="rId2"/>
          <a:stretch>
            <a:fillRect/>
          </a:stretch>
        </p:blipFill>
        <p:spPr>
          <a:xfrm>
            <a:off x="746051" y="970643"/>
            <a:ext cx="7651898" cy="5156714"/>
          </a:xfrm>
          <a:prstGeom prst="rect">
            <a:avLst/>
          </a:prstGeom>
        </p:spPr>
      </p:pic>
    </p:spTree>
    <p:extLst>
      <p:ext uri="{BB962C8B-B14F-4D97-AF65-F5344CB8AC3E}">
        <p14:creationId xmlns:p14="http://schemas.microsoft.com/office/powerpoint/2010/main" val="3697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3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330201" y="1059007"/>
            <a:ext cx="8620760" cy="5206325"/>
          </a:xfrm>
          <a:ln>
            <a:noFill/>
          </a:ln>
        </p:spPr>
        <p:txBody>
          <a:bodyPr>
            <a:normAutofit fontScale="92500" lnSpcReduction="10000"/>
          </a:bodyPr>
          <a:lstStyle/>
          <a:p>
            <a:pPr>
              <a:lnSpc>
                <a:spcPct val="100000"/>
              </a:lnSpc>
              <a:spcBef>
                <a:spcPts val="0"/>
              </a:spcBef>
            </a:pPr>
            <a:r>
              <a:rPr lang="en-US" dirty="0"/>
              <a:t>Previous Sampling Conducted in 2011</a:t>
            </a:r>
          </a:p>
          <a:p>
            <a:pPr marL="233363" indent="0">
              <a:lnSpc>
                <a:spcPct val="100000"/>
              </a:lnSpc>
              <a:spcBef>
                <a:spcPts val="1200"/>
              </a:spcBef>
              <a:spcAft>
                <a:spcPts val="1200"/>
              </a:spcAft>
              <a:buNone/>
            </a:pPr>
            <a:r>
              <a:rPr lang="en-US" sz="2400" i="1" dirty="0"/>
              <a:t>Basis for selected remedy in the ROD and associated sediment removal volume of 82,000 cubic yards</a:t>
            </a:r>
          </a:p>
          <a:p>
            <a:pPr marL="233363" indent="-233363">
              <a:lnSpc>
                <a:spcPct val="100000"/>
              </a:lnSpc>
              <a:spcBef>
                <a:spcPts val="1200"/>
              </a:spcBef>
              <a:spcAft>
                <a:spcPts val="1200"/>
              </a:spcAft>
            </a:pPr>
            <a:r>
              <a:rPr lang="en-US" dirty="0"/>
              <a:t>Reported Round Lake Sedimentation Rate </a:t>
            </a:r>
            <a:br>
              <a:rPr lang="en-US" dirty="0"/>
            </a:br>
            <a:r>
              <a:rPr lang="en-US" dirty="0"/>
              <a:t>Greater than 1.5 centimeters (cm) per year</a:t>
            </a:r>
          </a:p>
          <a:p>
            <a:pPr marL="233363" indent="-233363">
              <a:lnSpc>
                <a:spcPct val="100000"/>
              </a:lnSpc>
              <a:spcBef>
                <a:spcPts val="1200"/>
              </a:spcBef>
              <a:spcAft>
                <a:spcPts val="1200"/>
              </a:spcAft>
            </a:pPr>
            <a:r>
              <a:rPr lang="en-US" dirty="0"/>
              <a:t>Estimated Deposition from 2011 to 2024</a:t>
            </a:r>
          </a:p>
          <a:p>
            <a:pPr marL="233363" indent="0">
              <a:lnSpc>
                <a:spcPct val="100000"/>
              </a:lnSpc>
              <a:spcBef>
                <a:spcPts val="0"/>
              </a:spcBef>
              <a:spcAft>
                <a:spcPts val="600"/>
              </a:spcAft>
              <a:buNone/>
            </a:pPr>
            <a:r>
              <a:rPr lang="en-US" sz="2400" dirty="0"/>
              <a:t>2024 – 2011 = 13 years  x 1.5 cm/year</a:t>
            </a:r>
          </a:p>
          <a:p>
            <a:pPr marL="233363" indent="0">
              <a:lnSpc>
                <a:spcPct val="100000"/>
              </a:lnSpc>
              <a:spcBef>
                <a:spcPts val="600"/>
              </a:spcBef>
              <a:spcAft>
                <a:spcPts val="600"/>
              </a:spcAft>
              <a:buNone/>
            </a:pPr>
            <a:r>
              <a:rPr lang="en-US" sz="2400" dirty="0"/>
              <a:t>Greater than 19.5 cm (8 inches)</a:t>
            </a:r>
          </a:p>
          <a:p>
            <a:pPr marL="576263" indent="-342900">
              <a:lnSpc>
                <a:spcPct val="100000"/>
              </a:lnSpc>
              <a:spcBef>
                <a:spcPts val="1800"/>
              </a:spcBef>
              <a:spcAft>
                <a:spcPts val="600"/>
              </a:spcAft>
              <a:buNone/>
            </a:pPr>
            <a:r>
              <a:rPr lang="en-US" dirty="0">
                <a:solidFill>
                  <a:srgbClr val="0070C0"/>
                </a:solidFill>
              </a:rPr>
              <a:t>~ 74,000 </a:t>
            </a:r>
            <a:r>
              <a:rPr lang="en-US" sz="2600" dirty="0">
                <a:solidFill>
                  <a:srgbClr val="0070C0"/>
                </a:solidFill>
              </a:rPr>
              <a:t>cubic yards </a:t>
            </a:r>
            <a:r>
              <a:rPr lang="en-US" dirty="0">
                <a:solidFill>
                  <a:srgbClr val="0070C0"/>
                </a:solidFill>
              </a:rPr>
              <a:t>of additional sediment estimated to be present based on 2024 bathymetric survey results</a:t>
            </a:r>
            <a:endParaRPr lang="en-US" sz="2400" dirty="0"/>
          </a:p>
          <a:p>
            <a:pPr marL="914400" lvl="2" indent="0">
              <a:buNone/>
            </a:pPr>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1047574"/>
          </a:xfrm>
        </p:spPr>
        <p:txBody>
          <a:bodyPr>
            <a:normAutofit/>
          </a:bodyPr>
          <a:lstStyle/>
          <a:p>
            <a:r>
              <a:rPr lang="en-US" dirty="0"/>
              <a:t>Sediment Deposition in Round Lake</a:t>
            </a:r>
          </a:p>
        </p:txBody>
      </p:sp>
    </p:spTree>
    <p:extLst>
      <p:ext uri="{BB962C8B-B14F-4D97-AF65-F5344CB8AC3E}">
        <p14:creationId xmlns:p14="http://schemas.microsoft.com/office/powerpoint/2010/main" val="135550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85F05-0B20-3281-4B58-22F87FE09935}"/>
              </a:ext>
            </a:extLst>
          </p:cNvPr>
          <p:cNvSpPr>
            <a:spLocks noGrp="1"/>
          </p:cNvSpPr>
          <p:nvPr>
            <p:ph type="title"/>
          </p:nvPr>
        </p:nvSpPr>
        <p:spPr>
          <a:xfrm>
            <a:off x="1084520" y="11434"/>
            <a:ext cx="7991111" cy="647531"/>
          </a:xfrm>
        </p:spPr>
        <p:txBody>
          <a:bodyPr>
            <a:normAutofit/>
          </a:bodyPr>
          <a:lstStyle/>
          <a:p>
            <a:r>
              <a:rPr lang="en-US" dirty="0"/>
              <a:t>Lake Bottom Elevation Change, 2011 - 2024</a:t>
            </a:r>
          </a:p>
        </p:txBody>
      </p:sp>
      <p:sp>
        <p:nvSpPr>
          <p:cNvPr id="9" name="Rectangle 8">
            <a:extLst>
              <a:ext uri="{FF2B5EF4-FFF2-40B4-BE49-F238E27FC236}">
                <a16:creationId xmlns:a16="http://schemas.microsoft.com/office/drawing/2014/main" id="{B61AC0F3-5FCF-35D2-0AB7-C6CDF30F0DD2}"/>
              </a:ext>
            </a:extLst>
          </p:cNvPr>
          <p:cNvSpPr/>
          <p:nvPr/>
        </p:nvSpPr>
        <p:spPr>
          <a:xfrm>
            <a:off x="1147864" y="2310303"/>
            <a:ext cx="2282757" cy="737697"/>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03BC0D5-5802-B956-7C59-B7C4381CFDC0}"/>
              </a:ext>
            </a:extLst>
          </p:cNvPr>
          <p:cNvGrpSpPr/>
          <p:nvPr/>
        </p:nvGrpSpPr>
        <p:grpSpPr>
          <a:xfrm>
            <a:off x="307127" y="706395"/>
            <a:ext cx="2113920" cy="2722605"/>
            <a:chOff x="307127" y="706395"/>
            <a:chExt cx="2113920" cy="2722605"/>
          </a:xfrm>
        </p:grpSpPr>
        <p:pic>
          <p:nvPicPr>
            <p:cNvPr id="4" name="Picture 3">
              <a:extLst>
                <a:ext uri="{FF2B5EF4-FFF2-40B4-BE49-F238E27FC236}">
                  <a16:creationId xmlns:a16="http://schemas.microsoft.com/office/drawing/2014/main" id="{FC93E287-EA76-7989-6062-8471AF3A42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127" y="706395"/>
              <a:ext cx="2104500" cy="2722605"/>
            </a:xfrm>
            <a:prstGeom prst="rect">
              <a:avLst/>
            </a:prstGeom>
          </p:spPr>
        </p:pic>
        <p:sp>
          <p:nvSpPr>
            <p:cNvPr id="5" name="Rectangle 4">
              <a:extLst>
                <a:ext uri="{FF2B5EF4-FFF2-40B4-BE49-F238E27FC236}">
                  <a16:creationId xmlns:a16="http://schemas.microsoft.com/office/drawing/2014/main" id="{F68DA6B0-65D5-7BFE-0C0F-CEBF4FBC77E9}"/>
                </a:ext>
              </a:extLst>
            </p:cNvPr>
            <p:cNvSpPr/>
            <p:nvPr/>
          </p:nvSpPr>
          <p:spPr>
            <a:xfrm>
              <a:off x="307127" y="3188043"/>
              <a:ext cx="263611" cy="240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E62CE0-2C93-E464-B010-A0230D6BB958}"/>
                </a:ext>
              </a:extLst>
            </p:cNvPr>
            <p:cNvSpPr/>
            <p:nvPr/>
          </p:nvSpPr>
          <p:spPr>
            <a:xfrm>
              <a:off x="2157436" y="3163392"/>
              <a:ext cx="263611" cy="240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308E0E31-8EAA-0BBF-2F64-98F5D3A0C3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86114" y="5820958"/>
            <a:ext cx="2186082" cy="568589"/>
          </a:xfrm>
          <a:prstGeom prst="rect">
            <a:avLst/>
          </a:prstGeom>
        </p:spPr>
      </p:pic>
      <p:pic>
        <p:nvPicPr>
          <p:cNvPr id="11" name="Picture 10">
            <a:extLst>
              <a:ext uri="{FF2B5EF4-FFF2-40B4-BE49-F238E27FC236}">
                <a16:creationId xmlns:a16="http://schemas.microsoft.com/office/drawing/2014/main" id="{6E2B490B-E78D-FCA3-952D-6534E034A7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1764" y="473422"/>
            <a:ext cx="5580864" cy="5285078"/>
          </a:xfrm>
          <a:prstGeom prst="rect">
            <a:avLst/>
          </a:prstGeom>
        </p:spPr>
      </p:pic>
      <p:pic>
        <p:nvPicPr>
          <p:cNvPr id="15" name="Picture 14">
            <a:extLst>
              <a:ext uri="{FF2B5EF4-FFF2-40B4-BE49-F238E27FC236}">
                <a16:creationId xmlns:a16="http://schemas.microsoft.com/office/drawing/2014/main" id="{5087211E-F104-0B33-ACE2-1C47E5E7319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4798" y="4187563"/>
            <a:ext cx="2491897" cy="1917689"/>
          </a:xfrm>
          <a:prstGeom prst="rect">
            <a:avLst/>
          </a:prstGeom>
        </p:spPr>
      </p:pic>
      <p:sp>
        <p:nvSpPr>
          <p:cNvPr id="16" name="Rectangle 15">
            <a:extLst>
              <a:ext uri="{FF2B5EF4-FFF2-40B4-BE49-F238E27FC236}">
                <a16:creationId xmlns:a16="http://schemas.microsoft.com/office/drawing/2014/main" id="{79D14E4F-3DCD-F4D3-207C-F2378D1ADE61}"/>
              </a:ext>
            </a:extLst>
          </p:cNvPr>
          <p:cNvSpPr/>
          <p:nvPr/>
        </p:nvSpPr>
        <p:spPr>
          <a:xfrm>
            <a:off x="215900" y="658965"/>
            <a:ext cx="1206500" cy="11888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5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193039" y="990778"/>
            <a:ext cx="8950961" cy="5384621"/>
          </a:xfrm>
          <a:ln>
            <a:noFill/>
          </a:ln>
        </p:spPr>
        <p:txBody>
          <a:bodyPr>
            <a:normAutofit fontScale="77500" lnSpcReduction="20000"/>
          </a:bodyPr>
          <a:lstStyle/>
          <a:p>
            <a:pPr>
              <a:lnSpc>
                <a:spcPct val="120000"/>
              </a:lnSpc>
              <a:spcBef>
                <a:spcPts val="0"/>
              </a:spcBef>
              <a:spcAft>
                <a:spcPts val="600"/>
              </a:spcAft>
            </a:pPr>
            <a:r>
              <a:rPr lang="en-US" sz="2400" dirty="0"/>
              <a:t>Preliminary Design Investigation Report </a:t>
            </a:r>
          </a:p>
          <a:p>
            <a:pPr lvl="1">
              <a:lnSpc>
                <a:spcPct val="120000"/>
              </a:lnSpc>
              <a:spcBef>
                <a:spcPts val="0"/>
              </a:spcBef>
              <a:spcAft>
                <a:spcPts val="600"/>
              </a:spcAft>
            </a:pPr>
            <a:r>
              <a:rPr lang="en-US" sz="2000" dirty="0"/>
              <a:t>Oct 2024 Draft Submitted</a:t>
            </a:r>
          </a:p>
          <a:p>
            <a:pPr lvl="1">
              <a:lnSpc>
                <a:spcPct val="120000"/>
              </a:lnSpc>
              <a:spcBef>
                <a:spcPts val="0"/>
              </a:spcBef>
              <a:spcAft>
                <a:spcPts val="600"/>
              </a:spcAft>
            </a:pPr>
            <a:r>
              <a:rPr lang="en-US" sz="2000" dirty="0"/>
              <a:t>Nov 2024 Comments Received / Addressed</a:t>
            </a:r>
          </a:p>
          <a:p>
            <a:pPr lvl="1">
              <a:lnSpc>
                <a:spcPct val="120000"/>
              </a:lnSpc>
              <a:spcBef>
                <a:spcPts val="0"/>
              </a:spcBef>
              <a:spcAft>
                <a:spcPts val="600"/>
              </a:spcAft>
            </a:pPr>
            <a:r>
              <a:rPr lang="en-US" sz="2000" dirty="0"/>
              <a:t>Feb 2025 Draft Final to be Submitted to</a:t>
            </a:r>
            <a:br>
              <a:rPr lang="en-US" sz="2000" dirty="0"/>
            </a:br>
            <a:r>
              <a:rPr lang="en-US" sz="2000" dirty="0"/>
              <a:t>Regulators</a:t>
            </a:r>
          </a:p>
          <a:p>
            <a:pPr marL="457200" lvl="1" indent="0">
              <a:lnSpc>
                <a:spcPct val="120000"/>
              </a:lnSpc>
              <a:spcBef>
                <a:spcPts val="0"/>
              </a:spcBef>
              <a:spcAft>
                <a:spcPts val="600"/>
              </a:spcAft>
              <a:buNone/>
            </a:pPr>
            <a:endParaRPr lang="en-US" sz="2400" dirty="0"/>
          </a:p>
          <a:p>
            <a:pPr>
              <a:lnSpc>
                <a:spcPct val="120000"/>
              </a:lnSpc>
              <a:spcBef>
                <a:spcPts val="0"/>
              </a:spcBef>
              <a:spcAft>
                <a:spcPts val="600"/>
              </a:spcAft>
            </a:pPr>
            <a:r>
              <a:rPr lang="en-US" sz="2400" dirty="0"/>
              <a:t>30% Remedial Design Report</a:t>
            </a:r>
          </a:p>
          <a:p>
            <a:pPr lvl="1">
              <a:lnSpc>
                <a:spcPct val="120000"/>
              </a:lnSpc>
              <a:spcBef>
                <a:spcPts val="0"/>
              </a:spcBef>
              <a:spcAft>
                <a:spcPts val="600"/>
              </a:spcAft>
            </a:pPr>
            <a:r>
              <a:rPr lang="en-US" sz="2000" dirty="0"/>
              <a:t>Aug 2024 Draft Submitted</a:t>
            </a:r>
          </a:p>
          <a:p>
            <a:pPr lvl="1">
              <a:lnSpc>
                <a:spcPct val="120000"/>
              </a:lnSpc>
              <a:spcBef>
                <a:spcPts val="0"/>
              </a:spcBef>
              <a:spcAft>
                <a:spcPts val="600"/>
              </a:spcAft>
            </a:pPr>
            <a:r>
              <a:rPr lang="en-US" sz="2000" dirty="0"/>
              <a:t>Sept 2024 Comments Received / Addressed</a:t>
            </a:r>
          </a:p>
          <a:p>
            <a:pPr lvl="1">
              <a:lnSpc>
                <a:spcPct val="120000"/>
              </a:lnSpc>
              <a:spcBef>
                <a:spcPts val="0"/>
              </a:spcBef>
              <a:spcAft>
                <a:spcPts val="600"/>
              </a:spcAft>
            </a:pPr>
            <a:r>
              <a:rPr lang="en-US" sz="2000" dirty="0"/>
              <a:t>Nov 2024 Draft Final Submitted to Regulators</a:t>
            </a:r>
          </a:p>
          <a:p>
            <a:pPr lvl="1">
              <a:lnSpc>
                <a:spcPct val="120000"/>
              </a:lnSpc>
              <a:spcBef>
                <a:spcPts val="0"/>
              </a:spcBef>
              <a:spcAft>
                <a:spcPts val="600"/>
              </a:spcAft>
            </a:pPr>
            <a:r>
              <a:rPr lang="en-US" sz="2000" dirty="0"/>
              <a:t>Jan 2025 Comments Received / Being Addressed</a:t>
            </a:r>
          </a:p>
          <a:p>
            <a:pPr marL="457200" lvl="1" indent="0">
              <a:lnSpc>
                <a:spcPct val="120000"/>
              </a:lnSpc>
              <a:spcBef>
                <a:spcPts val="0"/>
              </a:spcBef>
              <a:spcAft>
                <a:spcPts val="600"/>
              </a:spcAft>
              <a:buNone/>
            </a:pPr>
            <a:endParaRPr lang="en-US" sz="2400" dirty="0"/>
          </a:p>
          <a:p>
            <a:pPr marL="228600" lvl="1">
              <a:lnSpc>
                <a:spcPct val="120000"/>
              </a:lnSpc>
              <a:spcBef>
                <a:spcPts val="0"/>
              </a:spcBef>
              <a:spcAft>
                <a:spcPts val="600"/>
              </a:spcAft>
              <a:buFont typeface="Arial" panose="020B0604020202020204" pitchFamily="34" charset="0"/>
              <a:buChar char="•"/>
            </a:pPr>
            <a:r>
              <a:rPr lang="en-US" dirty="0"/>
              <a:t>Technical Meetings</a:t>
            </a:r>
          </a:p>
          <a:p>
            <a:pPr lvl="1">
              <a:lnSpc>
                <a:spcPct val="120000"/>
              </a:lnSpc>
              <a:spcBef>
                <a:spcPts val="0"/>
              </a:spcBef>
              <a:spcAft>
                <a:spcPts val="600"/>
              </a:spcAft>
            </a:pPr>
            <a:r>
              <a:rPr lang="en-US" sz="2000" dirty="0"/>
              <a:t>Dec 2024 Technical Workgroup Meeting</a:t>
            </a:r>
          </a:p>
          <a:p>
            <a:pPr lvl="1">
              <a:lnSpc>
                <a:spcPct val="120000"/>
              </a:lnSpc>
              <a:spcBef>
                <a:spcPts val="0"/>
              </a:spcBef>
              <a:spcAft>
                <a:spcPts val="600"/>
              </a:spcAft>
            </a:pPr>
            <a:r>
              <a:rPr lang="en-US" sz="2000" dirty="0"/>
              <a:t>Dec 2024 Technical Project Planning Meeting for 30% Remedial Design</a:t>
            </a:r>
          </a:p>
          <a:p>
            <a:pPr lvl="1">
              <a:lnSpc>
                <a:spcPct val="120000"/>
              </a:lnSpc>
              <a:spcBef>
                <a:spcPts val="0"/>
              </a:spcBef>
              <a:spcAft>
                <a:spcPts val="600"/>
              </a:spcAft>
            </a:pPr>
            <a:r>
              <a:rPr lang="en-US" sz="2000" dirty="0"/>
              <a:t>Feb 2025 Quality Assurance Project Planning Scoping Meeting</a:t>
            </a:r>
          </a:p>
          <a:p>
            <a:pPr marL="914400" lvl="2" indent="0">
              <a:buNone/>
            </a:pPr>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867918"/>
          </a:xfrm>
        </p:spPr>
        <p:txBody>
          <a:bodyPr>
            <a:normAutofit/>
          </a:bodyPr>
          <a:lstStyle/>
          <a:p>
            <a:r>
              <a:rPr lang="en-US" dirty="0"/>
              <a:t>Round Lake Cleanup Schedule</a:t>
            </a:r>
            <a:br>
              <a:rPr lang="en-US" dirty="0"/>
            </a:br>
            <a:r>
              <a:rPr lang="en-US" dirty="0"/>
              <a:t>Recent Activity</a:t>
            </a:r>
          </a:p>
        </p:txBody>
      </p:sp>
      <p:pic>
        <p:nvPicPr>
          <p:cNvPr id="2" name="Picture 1" descr="A body of water with trees and blue sky&#10;&#10;Description automatically generated">
            <a:extLst>
              <a:ext uri="{FF2B5EF4-FFF2-40B4-BE49-F238E27FC236}">
                <a16:creationId xmlns:a16="http://schemas.microsoft.com/office/drawing/2014/main" id="{6F6876A4-BA8D-5EB1-9AF9-C28F734B2B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3910" y="1134713"/>
            <a:ext cx="3567051" cy="2675288"/>
          </a:xfrm>
          <a:prstGeom prst="rect">
            <a:avLst/>
          </a:prstGeom>
        </p:spPr>
      </p:pic>
    </p:spTree>
    <p:extLst>
      <p:ext uri="{BB962C8B-B14F-4D97-AF65-F5344CB8AC3E}">
        <p14:creationId xmlns:p14="http://schemas.microsoft.com/office/powerpoint/2010/main" val="7244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193039" y="1100667"/>
            <a:ext cx="8950961" cy="5013054"/>
          </a:xfrm>
          <a:ln>
            <a:noFill/>
          </a:ln>
        </p:spPr>
        <p:txBody>
          <a:bodyPr>
            <a:normAutofit/>
          </a:bodyPr>
          <a:lstStyle/>
          <a:p>
            <a:pPr>
              <a:lnSpc>
                <a:spcPct val="100000"/>
              </a:lnSpc>
              <a:spcBef>
                <a:spcPts val="0"/>
              </a:spcBef>
              <a:spcAft>
                <a:spcPts val="600"/>
              </a:spcAft>
            </a:pPr>
            <a:r>
              <a:rPr lang="en-US" sz="2400" dirty="0"/>
              <a:t>Remedial Design</a:t>
            </a:r>
          </a:p>
          <a:p>
            <a:pPr lvl="1">
              <a:lnSpc>
                <a:spcPct val="100000"/>
              </a:lnSpc>
              <a:spcBef>
                <a:spcPts val="0"/>
              </a:spcBef>
              <a:spcAft>
                <a:spcPts val="600"/>
              </a:spcAft>
            </a:pPr>
            <a:r>
              <a:rPr lang="en-US" sz="2200" dirty="0"/>
              <a:t>Quality Assurance Project Plan: late 2025</a:t>
            </a:r>
          </a:p>
          <a:p>
            <a:pPr lvl="1">
              <a:lnSpc>
                <a:spcPct val="100000"/>
              </a:lnSpc>
              <a:spcBef>
                <a:spcPts val="0"/>
              </a:spcBef>
              <a:spcAft>
                <a:spcPts val="600"/>
              </a:spcAft>
            </a:pPr>
            <a:r>
              <a:rPr lang="en-US" sz="2200" dirty="0"/>
              <a:t>60%, 90%, Final Design Reports: mid 2025 / early 2026</a:t>
            </a:r>
          </a:p>
          <a:p>
            <a:pPr marL="457200" lvl="1" indent="0">
              <a:lnSpc>
                <a:spcPct val="100000"/>
              </a:lnSpc>
              <a:spcBef>
                <a:spcPts val="0"/>
              </a:spcBef>
              <a:spcAft>
                <a:spcPts val="600"/>
              </a:spcAft>
              <a:buNone/>
            </a:pPr>
            <a:endParaRPr lang="en-US" dirty="0"/>
          </a:p>
          <a:p>
            <a:pPr>
              <a:lnSpc>
                <a:spcPct val="100000"/>
              </a:lnSpc>
              <a:spcBef>
                <a:spcPts val="0"/>
              </a:spcBef>
              <a:spcAft>
                <a:spcPts val="600"/>
              </a:spcAft>
            </a:pPr>
            <a:r>
              <a:rPr lang="en-US" sz="2400" dirty="0"/>
              <a:t>Remedial Action</a:t>
            </a:r>
          </a:p>
          <a:p>
            <a:pPr lvl="1">
              <a:lnSpc>
                <a:spcPct val="100000"/>
              </a:lnSpc>
              <a:spcBef>
                <a:spcPts val="0"/>
              </a:spcBef>
              <a:spcAft>
                <a:spcPts val="600"/>
              </a:spcAft>
            </a:pPr>
            <a:r>
              <a:rPr lang="en-US" dirty="0"/>
              <a:t> </a:t>
            </a:r>
            <a:r>
              <a:rPr lang="en-US" sz="2200" dirty="0"/>
              <a:t>Vegetation Clearing (Nov 2025) </a:t>
            </a:r>
          </a:p>
          <a:p>
            <a:pPr lvl="1" indent="-223838">
              <a:lnSpc>
                <a:spcPct val="100000"/>
              </a:lnSpc>
              <a:spcBef>
                <a:spcPts val="0"/>
              </a:spcBef>
              <a:spcAft>
                <a:spcPts val="600"/>
              </a:spcAft>
            </a:pPr>
            <a:r>
              <a:rPr lang="en-US" sz="2200" dirty="0"/>
              <a:t> Sediment Removal Activities (mid 2026 – 2027)</a:t>
            </a:r>
          </a:p>
          <a:p>
            <a:pPr marL="914400" lvl="2" indent="0">
              <a:buNone/>
            </a:pPr>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867918"/>
          </a:xfrm>
        </p:spPr>
        <p:txBody>
          <a:bodyPr>
            <a:normAutofit/>
          </a:bodyPr>
          <a:lstStyle/>
          <a:p>
            <a:r>
              <a:rPr lang="en-US" dirty="0"/>
              <a:t>Round Lake Cleanup Schedule</a:t>
            </a:r>
            <a:br>
              <a:rPr lang="en-US" dirty="0"/>
            </a:br>
            <a:r>
              <a:rPr lang="en-US" dirty="0"/>
              <a:t>Upcoming Activities</a:t>
            </a:r>
          </a:p>
        </p:txBody>
      </p:sp>
      <p:pic>
        <p:nvPicPr>
          <p:cNvPr id="2" name="Picture 1" descr="A body of water with trees and blue sky&#10;&#10;Description automatically generated">
            <a:extLst>
              <a:ext uri="{FF2B5EF4-FFF2-40B4-BE49-F238E27FC236}">
                <a16:creationId xmlns:a16="http://schemas.microsoft.com/office/drawing/2014/main" id="{6F6876A4-BA8D-5EB1-9AF9-C28F734B2B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0387" y="4322618"/>
            <a:ext cx="2683225" cy="2012418"/>
          </a:xfrm>
          <a:prstGeom prst="rect">
            <a:avLst/>
          </a:prstGeom>
        </p:spPr>
      </p:pic>
    </p:spTree>
    <p:extLst>
      <p:ext uri="{BB962C8B-B14F-4D97-AF65-F5344CB8AC3E}">
        <p14:creationId xmlns:p14="http://schemas.microsoft.com/office/powerpoint/2010/main" val="68516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fontScale="85000" lnSpcReduction="20000"/>
          </a:bodyPr>
          <a:lstStyle/>
          <a:p>
            <a:pPr>
              <a:lnSpc>
                <a:spcPct val="150000"/>
              </a:lnSpc>
            </a:pPr>
            <a:r>
              <a:rPr lang="en-US" sz="2800" dirty="0">
                <a:latin typeface="Arial" panose="020B0604020202020204" pitchFamily="34" charset="0"/>
                <a:cs typeface="Arial" panose="020B0604020202020204" pitchFamily="34" charset="0"/>
              </a:rPr>
              <a:t>Old Business</a:t>
            </a:r>
          </a:p>
          <a:p>
            <a:pPr>
              <a:lnSpc>
                <a:spcPct val="150000"/>
              </a:lnSpc>
            </a:pPr>
            <a:r>
              <a:rPr lang="en-US" sz="2800" dirty="0"/>
              <a:t>Cleanup Status Update</a:t>
            </a:r>
          </a:p>
          <a:p>
            <a:pPr lvl="1">
              <a:lnSpc>
                <a:spcPct val="150000"/>
              </a:lnSpc>
            </a:pPr>
            <a:r>
              <a:rPr lang="en-US" dirty="0"/>
              <a:t>Round Lake</a:t>
            </a:r>
          </a:p>
          <a:p>
            <a:pPr lvl="1">
              <a:lnSpc>
                <a:spcPct val="150000"/>
              </a:lnSpc>
            </a:pPr>
            <a:r>
              <a:rPr lang="en-US" dirty="0"/>
              <a:t>Groundwater Remediation</a:t>
            </a:r>
          </a:p>
          <a:p>
            <a:pPr lvl="1">
              <a:lnSpc>
                <a:spcPct val="150000"/>
              </a:lnSpc>
            </a:pPr>
            <a:r>
              <a:rPr lang="en-US" dirty="0"/>
              <a:t>Per- and polyfluoroalkyl substances (PFAS)</a:t>
            </a:r>
          </a:p>
          <a:p>
            <a:pPr lvl="1">
              <a:lnSpc>
                <a:spcPct val="150000"/>
              </a:lnSpc>
            </a:pPr>
            <a:r>
              <a:rPr lang="en-US" dirty="0"/>
              <a:t>U.S. Geological Survey (USGS) Groundwater Model </a:t>
            </a:r>
            <a:r>
              <a:rPr lang="en-US" strike="sngStrike" dirty="0"/>
              <a:t>and Site K</a:t>
            </a:r>
          </a:p>
          <a:p>
            <a:pPr>
              <a:lnSpc>
                <a:spcPct val="150000"/>
              </a:lnSpc>
            </a:pPr>
            <a:r>
              <a:rPr lang="en-US" sz="2800" dirty="0">
                <a:latin typeface="Arial" panose="020B0604020202020204" pitchFamily="34" charset="0"/>
                <a:cs typeface="Arial" panose="020B0604020202020204" pitchFamily="34" charset="0"/>
              </a:rPr>
              <a:t>New Business</a:t>
            </a:r>
          </a:p>
          <a:p>
            <a:pPr>
              <a:lnSpc>
                <a:spcPct val="150000"/>
              </a:lnSpc>
            </a:pPr>
            <a:r>
              <a:rPr lang="en-US" sz="2800" dirty="0">
                <a:latin typeface="Arial" panose="020B0604020202020204" pitchFamily="34" charset="0"/>
                <a:cs typeface="Arial" panose="020B0604020202020204" pitchFamily="34" charset="0"/>
              </a:rPr>
              <a:t>Next Meeting Agenda</a:t>
            </a:r>
          </a:p>
          <a:p>
            <a:pPr>
              <a:lnSpc>
                <a:spcPct val="150000"/>
              </a:lnSpc>
            </a:pPr>
            <a:r>
              <a:rPr lang="en-US" sz="2800" dirty="0"/>
              <a:t>Public Comments</a:t>
            </a:r>
            <a:endParaRPr lang="en-US" sz="2800" dirty="0">
              <a:latin typeface="Arial" panose="020B0604020202020204" pitchFamily="34" charset="0"/>
              <a:cs typeface="Arial" panose="020B0604020202020204" pitchFamily="34" charset="0"/>
            </a:endParaRP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AGENDA – February 18, 2025 at 7 P.M.</a:t>
            </a:r>
          </a:p>
        </p:txBody>
      </p:sp>
    </p:spTree>
    <p:extLst>
      <p:ext uri="{BB962C8B-B14F-4D97-AF65-F5344CB8AC3E}">
        <p14:creationId xmlns:p14="http://schemas.microsoft.com/office/powerpoint/2010/main" val="13914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TCAAP Cleanup Status Update</a:t>
            </a:r>
          </a:p>
        </p:txBody>
      </p:sp>
      <p:pic>
        <p:nvPicPr>
          <p:cNvPr id="2" name="Picture 1">
            <a:extLst>
              <a:ext uri="{FF2B5EF4-FFF2-40B4-BE49-F238E27FC236}">
                <a16:creationId xmlns:a16="http://schemas.microsoft.com/office/drawing/2014/main" id="{8ABE39A5-27A8-0884-6167-CDEDA9656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651" y="650600"/>
            <a:ext cx="5344633" cy="5811299"/>
          </a:xfrm>
          <a:prstGeom prst="rect">
            <a:avLst/>
          </a:prstGeom>
        </p:spPr>
      </p:pic>
      <p:grpSp>
        <p:nvGrpSpPr>
          <p:cNvPr id="3" name="Group 2">
            <a:extLst>
              <a:ext uri="{FF2B5EF4-FFF2-40B4-BE49-F238E27FC236}">
                <a16:creationId xmlns:a16="http://schemas.microsoft.com/office/drawing/2014/main" id="{0589FAB0-7C35-D8B3-968D-82238218E8F3}"/>
              </a:ext>
            </a:extLst>
          </p:cNvPr>
          <p:cNvGrpSpPr/>
          <p:nvPr/>
        </p:nvGrpSpPr>
        <p:grpSpPr>
          <a:xfrm>
            <a:off x="6462601" y="2764465"/>
            <a:ext cx="2576999" cy="1868197"/>
            <a:chOff x="4681537" y="3738622"/>
            <a:chExt cx="3000375" cy="2191213"/>
          </a:xfrm>
        </p:grpSpPr>
        <p:pic>
          <p:nvPicPr>
            <p:cNvPr id="4" name="Picture 3">
              <a:extLst>
                <a:ext uri="{FF2B5EF4-FFF2-40B4-BE49-F238E27FC236}">
                  <a16:creationId xmlns:a16="http://schemas.microsoft.com/office/drawing/2014/main" id="{5ADB67D6-AC49-44C4-717A-00B09D4E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37" y="3738622"/>
              <a:ext cx="3000375" cy="1857375"/>
            </a:xfrm>
            <a:prstGeom prst="rect">
              <a:avLst/>
            </a:prstGeom>
          </p:spPr>
        </p:pic>
        <p:cxnSp>
          <p:nvCxnSpPr>
            <p:cNvPr id="7" name="Straight Connector 6">
              <a:extLst>
                <a:ext uri="{FF2B5EF4-FFF2-40B4-BE49-F238E27FC236}">
                  <a16:creationId xmlns:a16="http://schemas.microsoft.com/office/drawing/2014/main" id="{2E22A03F-A22E-3BFB-CE88-1F3DB034FFE8}"/>
                </a:ext>
              </a:extLst>
            </p:cNvPr>
            <p:cNvCxnSpPr/>
            <p:nvPr/>
          </p:nvCxnSpPr>
          <p:spPr>
            <a:xfrm>
              <a:off x="4899117" y="5830904"/>
              <a:ext cx="457200" cy="0"/>
            </a:xfrm>
            <a:prstGeom prst="line">
              <a:avLst/>
            </a:prstGeom>
            <a:ln w="44450">
              <a:solidFill>
                <a:srgbClr val="AA720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2309F-6D2D-1384-C02B-99A8B7DA344F}"/>
                </a:ext>
              </a:extLst>
            </p:cNvPr>
            <p:cNvSpPr txBox="1"/>
            <p:nvPr/>
          </p:nvSpPr>
          <p:spPr>
            <a:xfrm>
              <a:off x="5356317" y="5675919"/>
              <a:ext cx="1435008" cy="253916"/>
            </a:xfrm>
            <a:prstGeom prst="rect">
              <a:avLst/>
            </a:prstGeom>
            <a:noFill/>
          </p:spPr>
          <p:txBody>
            <a:bodyPr wrap="none" rtlCol="0">
              <a:spAutoFit/>
            </a:bodyPr>
            <a:lstStyle/>
            <a:p>
              <a:r>
                <a:rPr lang="en-US" sz="1050" dirty="0">
                  <a:latin typeface="+mn-lt"/>
                </a:rPr>
                <a:t> </a:t>
              </a:r>
              <a:r>
                <a:rPr lang="en-US" sz="1050" dirty="0">
                  <a:solidFill>
                    <a:schemeClr val="tx1">
                      <a:lumMod val="85000"/>
                      <a:lumOff val="15000"/>
                    </a:schemeClr>
                  </a:solidFill>
                  <a:latin typeface="+mn-lt"/>
                </a:rPr>
                <a:t>Municipal Boundaries</a:t>
              </a:r>
            </a:p>
          </p:txBody>
        </p:sp>
      </p:grpSp>
    </p:spTree>
    <p:extLst>
      <p:ext uri="{BB962C8B-B14F-4D97-AF65-F5344CB8AC3E}">
        <p14:creationId xmlns:p14="http://schemas.microsoft.com/office/powerpoint/2010/main" val="32004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a:bodyPr>
          <a:lstStyle/>
          <a:p>
            <a:pPr>
              <a:lnSpc>
                <a:spcPct val="100000"/>
              </a:lnSpc>
              <a:spcBef>
                <a:spcPts val="600"/>
              </a:spcBef>
            </a:pPr>
            <a:r>
              <a:rPr lang="en-US" sz="2800" dirty="0">
                <a:ea typeface="Times New Roman" panose="02020603050405020304" pitchFamily="18" charset="0"/>
                <a:cs typeface="Times New Roman" panose="02020603050405020304" pitchFamily="18" charset="0"/>
              </a:rPr>
              <a:t>Groundwater sampling allows the Army to monitor the plumes and update the maps.</a:t>
            </a:r>
          </a:p>
          <a:p>
            <a:pPr>
              <a:lnSpc>
                <a:spcPct val="100000"/>
              </a:lnSpc>
              <a:spcBef>
                <a:spcPts val="600"/>
              </a:spcBef>
            </a:pPr>
            <a:r>
              <a:rPr lang="en-US" sz="2800" dirty="0">
                <a:ea typeface="Times New Roman" panose="02020603050405020304" pitchFamily="18" charset="0"/>
                <a:cs typeface="Times New Roman" panose="02020603050405020304" pitchFamily="18" charset="0"/>
              </a:rPr>
              <a:t>Groundwater sampling (major year) completed in Summer 2024. </a:t>
            </a:r>
          </a:p>
          <a:p>
            <a:pPr>
              <a:lnSpc>
                <a:spcPct val="100000"/>
              </a:lnSpc>
              <a:spcBef>
                <a:spcPts val="600"/>
              </a:spcBef>
            </a:pPr>
            <a:r>
              <a:rPr lang="en-US" sz="2800" dirty="0">
                <a:ea typeface="Times New Roman" panose="02020603050405020304" pitchFamily="18" charset="0"/>
                <a:cs typeface="Times New Roman" panose="02020603050405020304" pitchFamily="18" charset="0"/>
              </a:rPr>
              <a:t>Groundwater data has been validated and incorporated into the Draft Final FY 2024 APR.</a:t>
            </a:r>
          </a:p>
          <a:p>
            <a:pPr>
              <a:lnSpc>
                <a:spcPct val="100000"/>
              </a:lnSpc>
              <a:spcBef>
                <a:spcPts val="600"/>
              </a:spcBef>
            </a:pPr>
            <a:r>
              <a:rPr lang="en-US" sz="2800" dirty="0">
                <a:ea typeface="Times New Roman" panose="02020603050405020304" pitchFamily="18" charset="0"/>
                <a:cs typeface="Times New Roman" panose="02020603050405020304" pitchFamily="18" charset="0"/>
              </a:rPr>
              <a:t>Annual plume maps are available in the respective APRs, most recently updated in the Draft Final FY 2024 APR. </a:t>
            </a:r>
          </a:p>
          <a:p>
            <a:pPr>
              <a:lnSpc>
                <a:spcPct val="100000"/>
              </a:lnSpc>
              <a:spcBef>
                <a:spcPts val="600"/>
              </a:spcBef>
            </a:pPr>
            <a:r>
              <a:rPr lang="en-US" sz="2800" dirty="0">
                <a:ea typeface="Times New Roman" panose="02020603050405020304" pitchFamily="18" charset="0"/>
              </a:rPr>
              <a:t>Statistical evaluation of monitoring well network in process. </a:t>
            </a:r>
            <a:endParaRPr lang="en-US" sz="2800" dirty="0">
              <a:ea typeface="Times New Roman" panose="02020603050405020304" pitchFamily="18" charset="0"/>
              <a:cs typeface="Times New Roman" panose="02020603050405020304" pitchFamily="18" charset="0"/>
            </a:endParaRPr>
          </a:p>
          <a:p>
            <a:pPr>
              <a:lnSpc>
                <a:spcPct val="100000"/>
              </a:lnSpc>
              <a:spcBef>
                <a:spcPts val="600"/>
              </a:spcBef>
            </a:pPr>
            <a:endParaRPr lang="en-US" sz="2800" dirty="0">
              <a:ea typeface="Times New Roman" panose="02020603050405020304" pitchFamily="18"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Groundwater Sampling Update</a:t>
            </a:r>
          </a:p>
        </p:txBody>
      </p:sp>
    </p:spTree>
    <p:extLst>
      <p:ext uri="{BB962C8B-B14F-4D97-AF65-F5344CB8AC3E}">
        <p14:creationId xmlns:p14="http://schemas.microsoft.com/office/powerpoint/2010/main" val="163403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FY 2024 – Prairie du Chien Plume Map</a:t>
            </a:r>
          </a:p>
        </p:txBody>
      </p:sp>
      <p:sp>
        <p:nvSpPr>
          <p:cNvPr id="4" name="TextBox 3">
            <a:extLst>
              <a:ext uri="{FF2B5EF4-FFF2-40B4-BE49-F238E27FC236}">
                <a16:creationId xmlns:a16="http://schemas.microsoft.com/office/drawing/2014/main" id="{27C1E7B8-CB22-0D66-86A4-32E8C03249F1}"/>
              </a:ext>
            </a:extLst>
          </p:cNvPr>
          <p:cNvSpPr txBox="1"/>
          <p:nvPr/>
        </p:nvSpPr>
        <p:spPr>
          <a:xfrm>
            <a:off x="4899681" y="885188"/>
            <a:ext cx="4174996" cy="2585323"/>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Plume remains relatively stable compared to FY23 results.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Some minor fluctuations (both increases and decreases) spread throughout the plume.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Higher concentration area (&gt;100ug/L) remains as two distinct lobes (shown on next slide), consistent with FY23 results.</a:t>
            </a:r>
          </a:p>
        </p:txBody>
      </p:sp>
      <p:pic>
        <p:nvPicPr>
          <p:cNvPr id="7" name="Picture 6" descr="A map of a city&#10;&#10;Description automatically generated">
            <a:extLst>
              <a:ext uri="{FF2B5EF4-FFF2-40B4-BE49-F238E27FC236}">
                <a16:creationId xmlns:a16="http://schemas.microsoft.com/office/drawing/2014/main" id="{5C4D9F4A-714F-9A1F-0F35-15F4A1CF2C25}"/>
              </a:ext>
            </a:extLst>
          </p:cNvPr>
          <p:cNvPicPr>
            <a:picLocks noChangeAspect="1"/>
          </p:cNvPicPr>
          <p:nvPr/>
        </p:nvPicPr>
        <p:blipFill rotWithShape="1">
          <a:blip r:embed="rId2"/>
          <a:srcRect t="9609" r="22313" b="5443"/>
          <a:stretch/>
        </p:blipFill>
        <p:spPr>
          <a:xfrm>
            <a:off x="212487" y="575017"/>
            <a:ext cx="4031833" cy="5825784"/>
          </a:xfrm>
          <a:prstGeom prst="rect">
            <a:avLst/>
          </a:prstGeom>
        </p:spPr>
      </p:pic>
      <p:pic>
        <p:nvPicPr>
          <p:cNvPr id="3" name="Picture 2">
            <a:extLst>
              <a:ext uri="{FF2B5EF4-FFF2-40B4-BE49-F238E27FC236}">
                <a16:creationId xmlns:a16="http://schemas.microsoft.com/office/drawing/2014/main" id="{16B380A4-F333-CD45-910C-8C7C6ED67FDF}"/>
              </a:ext>
            </a:extLst>
          </p:cNvPr>
          <p:cNvPicPr>
            <a:picLocks noChangeAspect="1"/>
          </p:cNvPicPr>
          <p:nvPr/>
        </p:nvPicPr>
        <p:blipFill>
          <a:blip r:embed="rId3"/>
          <a:srcRect t="1483" b="1483"/>
          <a:stretch/>
        </p:blipFill>
        <p:spPr>
          <a:xfrm>
            <a:off x="3372359" y="3674534"/>
            <a:ext cx="5702317" cy="2235699"/>
          </a:xfrm>
          <a:prstGeom prst="rect">
            <a:avLst/>
          </a:prstGeom>
          <a:ln>
            <a:solidFill>
              <a:schemeClr val="tx1"/>
            </a:solidFill>
          </a:ln>
        </p:spPr>
      </p:pic>
    </p:spTree>
    <p:extLst>
      <p:ext uri="{BB962C8B-B14F-4D97-AF65-F5344CB8AC3E}">
        <p14:creationId xmlns:p14="http://schemas.microsoft.com/office/powerpoint/2010/main" val="66404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Autofit/>
          </a:bodyPr>
          <a:lstStyle/>
          <a:p>
            <a:r>
              <a:rPr lang="en-US" sz="2200" dirty="0"/>
              <a:t>FY 2024 – Prairie du Chien Plume Map Over Time</a:t>
            </a:r>
          </a:p>
        </p:txBody>
      </p:sp>
      <p:pic>
        <p:nvPicPr>
          <p:cNvPr id="2" name="Picture 1">
            <a:extLst>
              <a:ext uri="{FF2B5EF4-FFF2-40B4-BE49-F238E27FC236}">
                <a16:creationId xmlns:a16="http://schemas.microsoft.com/office/drawing/2014/main" id="{63BF3265-23AF-8692-380A-A07336D23369}"/>
              </a:ext>
            </a:extLst>
          </p:cNvPr>
          <p:cNvPicPr>
            <a:picLocks noChangeAspect="1"/>
          </p:cNvPicPr>
          <p:nvPr/>
        </p:nvPicPr>
        <p:blipFill rotWithShape="1">
          <a:blip r:embed="rId2"/>
          <a:srcRect l="2662" t="8869" r="10286" b="878"/>
          <a:stretch/>
        </p:blipFill>
        <p:spPr>
          <a:xfrm>
            <a:off x="104775" y="1220700"/>
            <a:ext cx="6096000" cy="4846725"/>
          </a:xfrm>
          <a:prstGeom prst="rect">
            <a:avLst/>
          </a:prstGeom>
        </p:spPr>
      </p:pic>
      <p:pic>
        <p:nvPicPr>
          <p:cNvPr id="3" name="Picture 2">
            <a:extLst>
              <a:ext uri="{FF2B5EF4-FFF2-40B4-BE49-F238E27FC236}">
                <a16:creationId xmlns:a16="http://schemas.microsoft.com/office/drawing/2014/main" id="{B1DAA5EE-847B-93EC-7CD3-EC2CBD1B388A}"/>
              </a:ext>
            </a:extLst>
          </p:cNvPr>
          <p:cNvPicPr>
            <a:picLocks noChangeAspect="1"/>
          </p:cNvPicPr>
          <p:nvPr/>
        </p:nvPicPr>
        <p:blipFill>
          <a:blip r:embed="rId3"/>
          <a:srcRect/>
          <a:stretch/>
        </p:blipFill>
        <p:spPr>
          <a:xfrm>
            <a:off x="4413773" y="3680948"/>
            <a:ext cx="4478757" cy="2202558"/>
          </a:xfrm>
          <a:prstGeom prst="rect">
            <a:avLst/>
          </a:prstGeom>
          <a:ln>
            <a:solidFill>
              <a:schemeClr val="tx1"/>
            </a:solidFill>
          </a:ln>
        </p:spPr>
      </p:pic>
    </p:spTree>
    <p:extLst>
      <p:ext uri="{BB962C8B-B14F-4D97-AF65-F5344CB8AC3E}">
        <p14:creationId xmlns:p14="http://schemas.microsoft.com/office/powerpoint/2010/main" val="34280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FY 2024 – Jordan Plume Map</a:t>
            </a:r>
          </a:p>
        </p:txBody>
      </p:sp>
      <p:pic>
        <p:nvPicPr>
          <p:cNvPr id="2" name="Picture 1">
            <a:extLst>
              <a:ext uri="{FF2B5EF4-FFF2-40B4-BE49-F238E27FC236}">
                <a16:creationId xmlns:a16="http://schemas.microsoft.com/office/drawing/2014/main" id="{CDF72D45-6655-909F-9C85-01F4DEB71F80}"/>
              </a:ext>
            </a:extLst>
          </p:cNvPr>
          <p:cNvPicPr>
            <a:picLocks noChangeAspect="1"/>
          </p:cNvPicPr>
          <p:nvPr/>
        </p:nvPicPr>
        <p:blipFill rotWithShape="1">
          <a:blip r:embed="rId2"/>
          <a:srcRect l="6700" r="6700" b="4744"/>
          <a:stretch/>
        </p:blipFill>
        <p:spPr>
          <a:xfrm>
            <a:off x="317500" y="580317"/>
            <a:ext cx="3986897" cy="5791981"/>
          </a:xfrm>
          <a:prstGeom prst="rect">
            <a:avLst/>
          </a:prstGeom>
          <a:ln>
            <a:solidFill>
              <a:schemeClr val="tx1"/>
            </a:solidFill>
          </a:ln>
        </p:spPr>
      </p:pic>
      <p:sp>
        <p:nvSpPr>
          <p:cNvPr id="4" name="TextBox 3">
            <a:extLst>
              <a:ext uri="{FF2B5EF4-FFF2-40B4-BE49-F238E27FC236}">
                <a16:creationId xmlns:a16="http://schemas.microsoft.com/office/drawing/2014/main" id="{03C7AA97-0CC2-40FF-F80C-6DB38CCC997F}"/>
              </a:ext>
            </a:extLst>
          </p:cNvPr>
          <p:cNvSpPr txBox="1"/>
          <p:nvPr/>
        </p:nvSpPr>
        <p:spPr>
          <a:xfrm>
            <a:off x="4572001" y="934101"/>
            <a:ext cx="4352702" cy="1569660"/>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Main plume remains relatively stable compared to FY23 results.</a:t>
            </a: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Downgradient wells non-detect in FY24 (most not sampled in FY23).</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Higher concentration area not sampled in FY24.</a:t>
            </a:r>
          </a:p>
        </p:txBody>
      </p:sp>
      <p:pic>
        <p:nvPicPr>
          <p:cNvPr id="6" name="Picture 5">
            <a:extLst>
              <a:ext uri="{FF2B5EF4-FFF2-40B4-BE49-F238E27FC236}">
                <a16:creationId xmlns:a16="http://schemas.microsoft.com/office/drawing/2014/main" id="{7FDF7646-7273-2659-B5C2-0B67959D04C6}"/>
              </a:ext>
            </a:extLst>
          </p:cNvPr>
          <p:cNvPicPr>
            <a:picLocks noChangeAspect="1"/>
          </p:cNvPicPr>
          <p:nvPr/>
        </p:nvPicPr>
        <p:blipFill>
          <a:blip r:embed="rId3"/>
          <a:srcRect l="852" r="852"/>
          <a:stretch/>
        </p:blipFill>
        <p:spPr>
          <a:xfrm>
            <a:off x="3450210" y="3293466"/>
            <a:ext cx="5666815" cy="2353190"/>
          </a:xfrm>
          <a:prstGeom prst="rect">
            <a:avLst/>
          </a:prstGeom>
          <a:ln>
            <a:solidFill>
              <a:schemeClr val="tx1"/>
            </a:solidFill>
          </a:ln>
        </p:spPr>
      </p:pic>
    </p:spTree>
    <p:extLst>
      <p:ext uri="{BB962C8B-B14F-4D97-AF65-F5344CB8AC3E}">
        <p14:creationId xmlns:p14="http://schemas.microsoft.com/office/powerpoint/2010/main" val="200501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Autofit/>
          </a:bodyPr>
          <a:lstStyle/>
          <a:p>
            <a:r>
              <a:rPr lang="en-US" sz="2000" dirty="0"/>
              <a:t>FY 2024 – OU2 Unconsolidated Sediments Plume Map</a:t>
            </a:r>
          </a:p>
        </p:txBody>
      </p:sp>
      <p:pic>
        <p:nvPicPr>
          <p:cNvPr id="2" name="Picture 1">
            <a:extLst>
              <a:ext uri="{FF2B5EF4-FFF2-40B4-BE49-F238E27FC236}">
                <a16:creationId xmlns:a16="http://schemas.microsoft.com/office/drawing/2014/main" id="{B2D2DC19-1AE7-0511-9C49-19BBC8AA7B2C}"/>
              </a:ext>
            </a:extLst>
          </p:cNvPr>
          <p:cNvPicPr>
            <a:picLocks noChangeAspect="1"/>
          </p:cNvPicPr>
          <p:nvPr/>
        </p:nvPicPr>
        <p:blipFill>
          <a:blip r:embed="rId2"/>
          <a:srcRect/>
          <a:stretch/>
        </p:blipFill>
        <p:spPr>
          <a:xfrm>
            <a:off x="2510119" y="1476395"/>
            <a:ext cx="6501384" cy="4292779"/>
          </a:xfrm>
          <a:prstGeom prst="rect">
            <a:avLst/>
          </a:prstGeom>
        </p:spPr>
      </p:pic>
      <p:pic>
        <p:nvPicPr>
          <p:cNvPr id="3" name="Picture 2">
            <a:extLst>
              <a:ext uri="{FF2B5EF4-FFF2-40B4-BE49-F238E27FC236}">
                <a16:creationId xmlns:a16="http://schemas.microsoft.com/office/drawing/2014/main" id="{E8273648-E8B3-1AB6-97CB-159DBBF839A2}"/>
              </a:ext>
            </a:extLst>
          </p:cNvPr>
          <p:cNvPicPr>
            <a:picLocks noChangeAspect="1"/>
          </p:cNvPicPr>
          <p:nvPr/>
        </p:nvPicPr>
        <p:blipFill>
          <a:blip r:embed="rId3"/>
          <a:srcRect/>
          <a:stretch/>
        </p:blipFill>
        <p:spPr>
          <a:xfrm>
            <a:off x="248181" y="988593"/>
            <a:ext cx="4547959" cy="2066126"/>
          </a:xfrm>
          <a:prstGeom prst="rect">
            <a:avLst/>
          </a:prstGeom>
          <a:ln>
            <a:solidFill>
              <a:schemeClr val="tx1"/>
            </a:solidFill>
          </a:ln>
        </p:spPr>
      </p:pic>
      <p:sp>
        <p:nvSpPr>
          <p:cNvPr id="4" name="TextBox 3">
            <a:extLst>
              <a:ext uri="{FF2B5EF4-FFF2-40B4-BE49-F238E27FC236}">
                <a16:creationId xmlns:a16="http://schemas.microsoft.com/office/drawing/2014/main" id="{685C5DDD-4D6B-D1E1-D6CE-5D7B167AFABA}"/>
              </a:ext>
            </a:extLst>
          </p:cNvPr>
          <p:cNvSpPr txBox="1"/>
          <p:nvPr/>
        </p:nvSpPr>
        <p:spPr>
          <a:xfrm>
            <a:off x="1" y="3054719"/>
            <a:ext cx="2510118" cy="3293209"/>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Plume remains relatively stable compared to FY23 results.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Appears mid-concentration (&gt;100ug/L) area has split and migrated slightly.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Higher concentration area (&gt;1,000ug/L) consistent with FY23 results.</a:t>
            </a:r>
          </a:p>
        </p:txBody>
      </p:sp>
    </p:spTree>
    <p:extLst>
      <p:ext uri="{BB962C8B-B14F-4D97-AF65-F5344CB8AC3E}">
        <p14:creationId xmlns:p14="http://schemas.microsoft.com/office/powerpoint/2010/main" val="16661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Twin Cities Army Ammunition Plant Cleanup</a:t>
            </a:r>
          </a:p>
        </p:txBody>
      </p:sp>
      <p:pic>
        <p:nvPicPr>
          <p:cNvPr id="2" name="Picture 1">
            <a:extLst>
              <a:ext uri="{FF2B5EF4-FFF2-40B4-BE49-F238E27FC236}">
                <a16:creationId xmlns:a16="http://schemas.microsoft.com/office/drawing/2014/main" id="{89A291EC-3A63-644C-588C-CA6476497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19" y="650600"/>
            <a:ext cx="5344633" cy="5811299"/>
          </a:xfrm>
          <a:prstGeom prst="rect">
            <a:avLst/>
          </a:prstGeom>
        </p:spPr>
      </p:pic>
      <p:grpSp>
        <p:nvGrpSpPr>
          <p:cNvPr id="3" name="Group 2">
            <a:extLst>
              <a:ext uri="{FF2B5EF4-FFF2-40B4-BE49-F238E27FC236}">
                <a16:creationId xmlns:a16="http://schemas.microsoft.com/office/drawing/2014/main" id="{16959F45-6376-89C5-FF80-CE0CA77FDEDF}"/>
              </a:ext>
            </a:extLst>
          </p:cNvPr>
          <p:cNvGrpSpPr/>
          <p:nvPr/>
        </p:nvGrpSpPr>
        <p:grpSpPr>
          <a:xfrm>
            <a:off x="6462601" y="2764465"/>
            <a:ext cx="2576999" cy="1868197"/>
            <a:chOff x="4681537" y="3738622"/>
            <a:chExt cx="3000375" cy="2191213"/>
          </a:xfrm>
        </p:grpSpPr>
        <p:pic>
          <p:nvPicPr>
            <p:cNvPr id="4" name="Picture 3">
              <a:extLst>
                <a:ext uri="{FF2B5EF4-FFF2-40B4-BE49-F238E27FC236}">
                  <a16:creationId xmlns:a16="http://schemas.microsoft.com/office/drawing/2014/main" id="{5CC21A6D-C9FE-9FF4-F7D3-8E1E359FF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37" y="3738622"/>
              <a:ext cx="3000375" cy="1857375"/>
            </a:xfrm>
            <a:prstGeom prst="rect">
              <a:avLst/>
            </a:prstGeom>
          </p:spPr>
        </p:pic>
        <p:cxnSp>
          <p:nvCxnSpPr>
            <p:cNvPr id="7" name="Straight Connector 6">
              <a:extLst>
                <a:ext uri="{FF2B5EF4-FFF2-40B4-BE49-F238E27FC236}">
                  <a16:creationId xmlns:a16="http://schemas.microsoft.com/office/drawing/2014/main" id="{D81517B1-B52E-F852-FE1C-91726C1DF5D0}"/>
                </a:ext>
              </a:extLst>
            </p:cNvPr>
            <p:cNvCxnSpPr/>
            <p:nvPr/>
          </p:nvCxnSpPr>
          <p:spPr>
            <a:xfrm>
              <a:off x="4899117" y="5830904"/>
              <a:ext cx="457200" cy="0"/>
            </a:xfrm>
            <a:prstGeom prst="line">
              <a:avLst/>
            </a:prstGeom>
            <a:ln w="44450">
              <a:solidFill>
                <a:srgbClr val="AA720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D4B88F-57B0-F753-F351-CE9AEF1F535A}"/>
                </a:ext>
              </a:extLst>
            </p:cNvPr>
            <p:cNvSpPr txBox="1"/>
            <p:nvPr/>
          </p:nvSpPr>
          <p:spPr>
            <a:xfrm>
              <a:off x="5356317" y="5675919"/>
              <a:ext cx="1435008" cy="253916"/>
            </a:xfrm>
            <a:prstGeom prst="rect">
              <a:avLst/>
            </a:prstGeom>
            <a:noFill/>
          </p:spPr>
          <p:txBody>
            <a:bodyPr wrap="none" rtlCol="0">
              <a:spAutoFit/>
            </a:bodyPr>
            <a:lstStyle/>
            <a:p>
              <a:r>
                <a:rPr lang="en-US" sz="1050" dirty="0">
                  <a:latin typeface="+mn-lt"/>
                </a:rPr>
                <a:t> </a:t>
              </a:r>
              <a:r>
                <a:rPr lang="en-US" sz="1050" dirty="0">
                  <a:solidFill>
                    <a:schemeClr val="tx1">
                      <a:lumMod val="85000"/>
                      <a:lumOff val="15000"/>
                    </a:schemeClr>
                  </a:solidFill>
                  <a:latin typeface="+mn-lt"/>
                </a:rPr>
                <a:t>Municipal Boundaries</a:t>
              </a:r>
            </a:p>
          </p:txBody>
        </p:sp>
      </p:grpSp>
      <p:sp>
        <p:nvSpPr>
          <p:cNvPr id="10" name="Rounded Rectangular Callout 7">
            <a:extLst>
              <a:ext uri="{FF2B5EF4-FFF2-40B4-BE49-F238E27FC236}">
                <a16:creationId xmlns:a16="http://schemas.microsoft.com/office/drawing/2014/main" id="{FFDC1922-5363-1528-6060-0ABFE03E8CC9}"/>
              </a:ext>
            </a:extLst>
          </p:cNvPr>
          <p:cNvSpPr/>
          <p:nvPr/>
        </p:nvSpPr>
        <p:spPr>
          <a:xfrm>
            <a:off x="466177" y="2671782"/>
            <a:ext cx="1483360" cy="701040"/>
          </a:xfrm>
          <a:prstGeom prst="wedgeRoundRectCallout">
            <a:avLst>
              <a:gd name="adj1" fmla="val 62728"/>
              <a:gd name="adj2" fmla="val 1682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Off-Post</a:t>
            </a:r>
            <a:br>
              <a:rPr lang="en-US" dirty="0">
                <a:solidFill>
                  <a:schemeClr val="tx1"/>
                </a:solidFill>
              </a:rPr>
            </a:br>
            <a:r>
              <a:rPr lang="en-US" dirty="0">
                <a:solidFill>
                  <a:schemeClr val="tx1"/>
                </a:solidFill>
              </a:rPr>
              <a:t>OU1</a:t>
            </a:r>
          </a:p>
        </p:txBody>
      </p:sp>
    </p:spTree>
    <p:extLst>
      <p:ext uri="{BB962C8B-B14F-4D97-AF65-F5344CB8AC3E}">
        <p14:creationId xmlns:p14="http://schemas.microsoft.com/office/powerpoint/2010/main" val="18732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pPr>
              <a:lnSpc>
                <a:spcPct val="100000"/>
              </a:lnSpc>
              <a:spcBef>
                <a:spcPts val="300"/>
              </a:spcBef>
              <a:spcAft>
                <a:spcPts val="300"/>
              </a:spcAft>
            </a:pPr>
            <a:r>
              <a:rPr lang="en-US" dirty="0"/>
              <a:t>No change since last meeting.</a:t>
            </a:r>
          </a:p>
          <a:p>
            <a:pPr>
              <a:lnSpc>
                <a:spcPct val="100000"/>
              </a:lnSpc>
              <a:spcBef>
                <a:spcPts val="300"/>
              </a:spcBef>
              <a:spcAft>
                <a:spcPts val="300"/>
              </a:spcAft>
            </a:pPr>
            <a:r>
              <a:rPr lang="en-US" dirty="0"/>
              <a:t>Goal: increase amount of contaminant removed by relocating well more central to plume.</a:t>
            </a:r>
          </a:p>
          <a:p>
            <a:pPr>
              <a:lnSpc>
                <a:spcPct val="100000"/>
              </a:lnSpc>
              <a:spcBef>
                <a:spcPts val="300"/>
              </a:spcBef>
              <a:spcAft>
                <a:spcPts val="300"/>
              </a:spcAft>
            </a:pPr>
            <a:r>
              <a:rPr lang="en-US" dirty="0"/>
              <a:t>Optimization identified a need for a new well in New Brighton.</a:t>
            </a:r>
          </a:p>
          <a:p>
            <a:pPr>
              <a:lnSpc>
                <a:spcPct val="100000"/>
              </a:lnSpc>
              <a:spcBef>
                <a:spcPts val="300"/>
              </a:spcBef>
              <a:spcAft>
                <a:spcPts val="300"/>
              </a:spcAft>
            </a:pPr>
            <a:r>
              <a:rPr lang="en-US" dirty="0">
                <a:solidFill>
                  <a:srgbClr val="FF0000"/>
                </a:solidFill>
              </a:rPr>
              <a:t>Funding was sent to New Brighton in September 2024 for both continued operations and installation of new well</a:t>
            </a:r>
            <a:r>
              <a:rPr lang="en-US" dirty="0"/>
              <a:t>.</a:t>
            </a:r>
          </a:p>
          <a:p>
            <a:pPr>
              <a:lnSpc>
                <a:spcPct val="100000"/>
              </a:lnSpc>
              <a:spcBef>
                <a:spcPts val="300"/>
              </a:spcBef>
              <a:spcAft>
                <a:spcPts val="300"/>
              </a:spcAft>
            </a:pPr>
            <a:r>
              <a:rPr lang="en-US" dirty="0">
                <a:solidFill>
                  <a:srgbClr val="FF0000"/>
                </a:solidFill>
              </a:rPr>
              <a:t>Anticipate installation going out for bids in March 2025</a:t>
            </a:r>
            <a:r>
              <a:rPr lang="en-US" dirty="0"/>
              <a:t>.</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OU1 Optimization</a:t>
            </a:r>
          </a:p>
        </p:txBody>
      </p:sp>
    </p:spTree>
    <p:extLst>
      <p:ext uri="{BB962C8B-B14F-4D97-AF65-F5344CB8AC3E}">
        <p14:creationId xmlns:p14="http://schemas.microsoft.com/office/powerpoint/2010/main" val="362267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Twin Cities Army Ammunition Plant Cleanup</a:t>
            </a:r>
          </a:p>
        </p:txBody>
      </p:sp>
      <p:pic>
        <p:nvPicPr>
          <p:cNvPr id="2" name="Picture 1">
            <a:extLst>
              <a:ext uri="{FF2B5EF4-FFF2-40B4-BE49-F238E27FC236}">
                <a16:creationId xmlns:a16="http://schemas.microsoft.com/office/drawing/2014/main" id="{CE8D6DDF-6EEB-2C61-47BE-3E9F72C39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01" y="690090"/>
            <a:ext cx="5344633" cy="5811299"/>
          </a:xfrm>
          <a:prstGeom prst="rect">
            <a:avLst/>
          </a:prstGeom>
        </p:spPr>
      </p:pic>
      <p:grpSp>
        <p:nvGrpSpPr>
          <p:cNvPr id="3" name="Group 2">
            <a:extLst>
              <a:ext uri="{FF2B5EF4-FFF2-40B4-BE49-F238E27FC236}">
                <a16:creationId xmlns:a16="http://schemas.microsoft.com/office/drawing/2014/main" id="{A901A51D-5146-FDA2-81B4-2A494B79E7F1}"/>
              </a:ext>
            </a:extLst>
          </p:cNvPr>
          <p:cNvGrpSpPr/>
          <p:nvPr/>
        </p:nvGrpSpPr>
        <p:grpSpPr>
          <a:xfrm>
            <a:off x="6462601" y="2764465"/>
            <a:ext cx="2576999" cy="1868197"/>
            <a:chOff x="4681537" y="3738622"/>
            <a:chExt cx="3000375" cy="2191213"/>
          </a:xfrm>
        </p:grpSpPr>
        <p:pic>
          <p:nvPicPr>
            <p:cNvPr id="4" name="Picture 3">
              <a:extLst>
                <a:ext uri="{FF2B5EF4-FFF2-40B4-BE49-F238E27FC236}">
                  <a16:creationId xmlns:a16="http://schemas.microsoft.com/office/drawing/2014/main" id="{9278C8E1-BB38-DD5C-A30A-C72A417F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37" y="3738622"/>
              <a:ext cx="3000375" cy="1857375"/>
            </a:xfrm>
            <a:prstGeom prst="rect">
              <a:avLst/>
            </a:prstGeom>
          </p:spPr>
        </p:pic>
        <p:cxnSp>
          <p:nvCxnSpPr>
            <p:cNvPr id="7" name="Straight Connector 6">
              <a:extLst>
                <a:ext uri="{FF2B5EF4-FFF2-40B4-BE49-F238E27FC236}">
                  <a16:creationId xmlns:a16="http://schemas.microsoft.com/office/drawing/2014/main" id="{597A5C10-5F7D-ECB9-8F25-7DE30DE05BD7}"/>
                </a:ext>
              </a:extLst>
            </p:cNvPr>
            <p:cNvCxnSpPr/>
            <p:nvPr/>
          </p:nvCxnSpPr>
          <p:spPr>
            <a:xfrm>
              <a:off x="4899117" y="5830904"/>
              <a:ext cx="457200" cy="0"/>
            </a:xfrm>
            <a:prstGeom prst="line">
              <a:avLst/>
            </a:prstGeom>
            <a:ln w="44450">
              <a:solidFill>
                <a:srgbClr val="AA720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E8D7AB-9EA6-4136-1344-BC8B50224577}"/>
                </a:ext>
              </a:extLst>
            </p:cNvPr>
            <p:cNvSpPr txBox="1"/>
            <p:nvPr/>
          </p:nvSpPr>
          <p:spPr>
            <a:xfrm>
              <a:off x="5356317" y="5675919"/>
              <a:ext cx="1435008" cy="253916"/>
            </a:xfrm>
            <a:prstGeom prst="rect">
              <a:avLst/>
            </a:prstGeom>
            <a:noFill/>
          </p:spPr>
          <p:txBody>
            <a:bodyPr wrap="none" rtlCol="0">
              <a:spAutoFit/>
            </a:bodyPr>
            <a:lstStyle/>
            <a:p>
              <a:r>
                <a:rPr lang="en-US" sz="1050" dirty="0">
                  <a:latin typeface="+mn-lt"/>
                </a:rPr>
                <a:t> </a:t>
              </a:r>
              <a:r>
                <a:rPr lang="en-US" sz="1050" dirty="0">
                  <a:solidFill>
                    <a:schemeClr val="tx1">
                      <a:lumMod val="85000"/>
                      <a:lumOff val="15000"/>
                    </a:schemeClr>
                  </a:solidFill>
                  <a:latin typeface="+mn-lt"/>
                </a:rPr>
                <a:t>Municipal Boundaries</a:t>
              </a:r>
            </a:p>
          </p:txBody>
        </p:sp>
      </p:grpSp>
      <p:sp>
        <p:nvSpPr>
          <p:cNvPr id="9" name="Rounded Rectangular Callout 7">
            <a:extLst>
              <a:ext uri="{FF2B5EF4-FFF2-40B4-BE49-F238E27FC236}">
                <a16:creationId xmlns:a16="http://schemas.microsoft.com/office/drawing/2014/main" id="{3778D837-5CA2-FC1B-BF7A-6B181E7844FF}"/>
              </a:ext>
            </a:extLst>
          </p:cNvPr>
          <p:cNvSpPr/>
          <p:nvPr/>
        </p:nvSpPr>
        <p:spPr>
          <a:xfrm>
            <a:off x="6126480" y="1087120"/>
            <a:ext cx="1483360" cy="701040"/>
          </a:xfrm>
          <a:prstGeom prst="wedgeRoundRectCallout">
            <a:avLst>
              <a:gd name="adj1" fmla="val -115354"/>
              <a:gd name="adj2" fmla="val 1465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On-Post</a:t>
            </a:r>
            <a:br>
              <a:rPr lang="en-US" dirty="0">
                <a:solidFill>
                  <a:schemeClr val="tx1"/>
                </a:solidFill>
              </a:rPr>
            </a:br>
            <a:r>
              <a:rPr lang="en-US" dirty="0">
                <a:solidFill>
                  <a:schemeClr val="tx1"/>
                </a:solidFill>
              </a:rPr>
              <a:t>OU2</a:t>
            </a:r>
          </a:p>
        </p:txBody>
      </p:sp>
    </p:spTree>
    <p:extLst>
      <p:ext uri="{BB962C8B-B14F-4D97-AF65-F5344CB8AC3E}">
        <p14:creationId xmlns:p14="http://schemas.microsoft.com/office/powerpoint/2010/main" val="22595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OU2</a:t>
            </a:r>
          </a:p>
        </p:txBody>
      </p:sp>
      <p:pic>
        <p:nvPicPr>
          <p:cNvPr id="2" name="Picture 1">
            <a:extLst>
              <a:ext uri="{FF2B5EF4-FFF2-40B4-BE49-F238E27FC236}">
                <a16:creationId xmlns:a16="http://schemas.microsoft.com/office/drawing/2014/main" id="{F014B1BB-078C-9F5C-1840-9EF840E2BA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1334648" y="549841"/>
            <a:ext cx="5709920" cy="5758317"/>
          </a:xfrm>
          <a:prstGeom prst="rect">
            <a:avLst/>
          </a:prstGeom>
        </p:spPr>
      </p:pic>
    </p:spTree>
    <p:extLst>
      <p:ext uri="{BB962C8B-B14F-4D97-AF65-F5344CB8AC3E}">
        <p14:creationId xmlns:p14="http://schemas.microsoft.com/office/powerpoint/2010/main" val="250204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a:bodyPr>
          <a:lstStyle/>
          <a:p>
            <a:pPr>
              <a:lnSpc>
                <a:spcPct val="120000"/>
              </a:lnSpc>
            </a:pPr>
            <a:r>
              <a:rPr lang="en-US" dirty="0"/>
              <a:t>Vote to accept the minutes from previous meeting.</a:t>
            </a:r>
          </a:p>
          <a:p>
            <a:pPr>
              <a:lnSpc>
                <a:spcPct val="120000"/>
              </a:lnSpc>
            </a:pPr>
            <a:r>
              <a:rPr lang="en-US" strike="sngStrike" dirty="0"/>
              <a:t>Contract for Round Lake construction was awarded in August 2023. </a:t>
            </a:r>
            <a:r>
              <a:rPr lang="en-US" dirty="0">
                <a:solidFill>
                  <a:srgbClr val="FF0000"/>
                </a:solidFill>
              </a:rPr>
              <a:t>Round Lake Technical Working Group met on December 4</a:t>
            </a:r>
            <a:r>
              <a:rPr lang="en-US" baseline="30000" dirty="0">
                <a:solidFill>
                  <a:srgbClr val="FF0000"/>
                </a:solidFill>
              </a:rPr>
              <a:t>th</a:t>
            </a:r>
            <a:r>
              <a:rPr lang="en-US" dirty="0">
                <a:solidFill>
                  <a:srgbClr val="FF0000"/>
                </a:solidFill>
              </a:rPr>
              <a:t> to discuss the 30% design and again on February 18</a:t>
            </a:r>
            <a:r>
              <a:rPr lang="en-US" baseline="30000" dirty="0">
                <a:solidFill>
                  <a:srgbClr val="FF0000"/>
                </a:solidFill>
              </a:rPr>
              <a:t>th</a:t>
            </a:r>
            <a:r>
              <a:rPr lang="en-US" dirty="0">
                <a:solidFill>
                  <a:srgbClr val="FF0000"/>
                </a:solidFill>
              </a:rPr>
              <a:t> To discuss change in conditions. </a:t>
            </a:r>
            <a:r>
              <a:rPr lang="en-US" dirty="0"/>
              <a:t>Date of next Round Lake Technical Working Group meeting to be determined.</a:t>
            </a:r>
          </a:p>
          <a:p>
            <a:pPr>
              <a:lnSpc>
                <a:spcPct val="120000"/>
              </a:lnSpc>
            </a:pPr>
            <a:r>
              <a:rPr lang="en-US" dirty="0"/>
              <a:t>Army held groundwater stakeholder meeting on 18 February 2025.</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Old Business</a:t>
            </a:r>
          </a:p>
        </p:txBody>
      </p:sp>
    </p:spTree>
    <p:extLst>
      <p:ext uri="{BB962C8B-B14F-4D97-AF65-F5344CB8AC3E}">
        <p14:creationId xmlns:p14="http://schemas.microsoft.com/office/powerpoint/2010/main" val="274502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997BC1D-2FCD-1A0B-C111-8C9283FC6266}"/>
              </a:ext>
            </a:extLst>
          </p:cNvPr>
          <p:cNvPicPr>
            <a:picLocks noChangeAspect="1"/>
          </p:cNvPicPr>
          <p:nvPr/>
        </p:nvPicPr>
        <p:blipFill>
          <a:blip r:embed="rId2"/>
          <a:srcRect/>
          <a:stretch/>
        </p:blipFill>
        <p:spPr>
          <a:xfrm>
            <a:off x="243083" y="1059007"/>
            <a:ext cx="6832992" cy="5322939"/>
          </a:xfrm>
          <a:prstGeom prst="rect">
            <a:avLst/>
          </a:prstGeom>
          <a:ln>
            <a:solidFill>
              <a:schemeClr val="tx1"/>
            </a:solidFill>
          </a:ln>
        </p:spPr>
      </p:pic>
      <p:pic>
        <p:nvPicPr>
          <p:cNvPr id="9" name="Content Placeholder 8" descr="A screenshot of a computer&#10;&#10;Description automatically generated">
            <a:extLst>
              <a:ext uri="{FF2B5EF4-FFF2-40B4-BE49-F238E27FC236}">
                <a16:creationId xmlns:a16="http://schemas.microsoft.com/office/drawing/2014/main" id="{A5B59F0F-B08A-2946-77D0-45608ADB6E00}"/>
              </a:ext>
            </a:extLst>
          </p:cNvPr>
          <p:cNvPicPr>
            <a:picLocks noGrp="1" noChangeAspect="1"/>
          </p:cNvPicPr>
          <p:nvPr>
            <p:ph idx="1"/>
          </p:nvPr>
        </p:nvPicPr>
        <p:blipFill rotWithShape="1">
          <a:blip r:embed="rId3"/>
          <a:srcRect l="5525" t="1946" r="6255" b="5681"/>
          <a:stretch/>
        </p:blipFill>
        <p:spPr>
          <a:xfrm>
            <a:off x="6594564" y="1162049"/>
            <a:ext cx="2481067" cy="3209926"/>
          </a:xfrm>
          <a:ln>
            <a:solidFill>
              <a:schemeClr val="tx1"/>
            </a:solidFill>
          </a:ln>
        </p:spPr>
      </p:pic>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OU2 – Site A Monitored Natural Attenuation</a:t>
            </a:r>
          </a:p>
        </p:txBody>
      </p:sp>
    </p:spTree>
    <p:extLst>
      <p:ext uri="{BB962C8B-B14F-4D97-AF65-F5344CB8AC3E}">
        <p14:creationId xmlns:p14="http://schemas.microsoft.com/office/powerpoint/2010/main" val="14694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7"/>
            <a:ext cx="5765350" cy="5624821"/>
          </a:xfrm>
          <a:ln>
            <a:noFill/>
          </a:ln>
        </p:spPr>
        <p:txBody>
          <a:bodyPr/>
          <a:lstStyle/>
          <a:p>
            <a:pPr>
              <a:lnSpc>
                <a:spcPct val="100000"/>
              </a:lnSpc>
              <a:spcBef>
                <a:spcPts val="600"/>
              </a:spcBef>
            </a:pPr>
            <a:r>
              <a:rPr lang="en-US" sz="2400" dirty="0">
                <a:effectLst/>
                <a:ea typeface="Times New Roman" panose="02020603050405020304" pitchFamily="18" charset="0"/>
              </a:rPr>
              <a:t>Main p</a:t>
            </a:r>
            <a:r>
              <a:rPr lang="en-US" sz="2400" dirty="0">
                <a:ea typeface="Times New Roman" panose="02020603050405020304" pitchFamily="18" charset="0"/>
              </a:rPr>
              <a:t>lume (FY 2024) relatively stable compared to FY 2023. </a:t>
            </a:r>
          </a:p>
          <a:p>
            <a:pPr>
              <a:lnSpc>
                <a:spcPct val="100000"/>
              </a:lnSpc>
              <a:spcBef>
                <a:spcPts val="600"/>
              </a:spcBef>
            </a:pPr>
            <a:r>
              <a:rPr lang="en-US" sz="2400" dirty="0">
                <a:effectLst/>
                <a:ea typeface="Times New Roman" panose="02020603050405020304" pitchFamily="18" charset="0"/>
              </a:rPr>
              <a:t>Concentrations within the heart of the smaller plume have decreased from FY 2023. </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OU2 – Site A Monitored Natural Attenuation</a:t>
            </a:r>
          </a:p>
        </p:txBody>
      </p:sp>
      <p:pic>
        <p:nvPicPr>
          <p:cNvPr id="2" name="Picture 1">
            <a:extLst>
              <a:ext uri="{FF2B5EF4-FFF2-40B4-BE49-F238E27FC236}">
                <a16:creationId xmlns:a16="http://schemas.microsoft.com/office/drawing/2014/main" id="{CBA949FB-EDFE-7892-778A-284A74FF26A2}"/>
              </a:ext>
            </a:extLst>
          </p:cNvPr>
          <p:cNvPicPr>
            <a:picLocks noChangeAspect="1"/>
          </p:cNvPicPr>
          <p:nvPr/>
        </p:nvPicPr>
        <p:blipFill>
          <a:blip r:embed="rId2"/>
          <a:stretch>
            <a:fillRect/>
          </a:stretch>
        </p:blipFill>
        <p:spPr>
          <a:xfrm>
            <a:off x="5747974" y="2846896"/>
            <a:ext cx="3396026" cy="3364774"/>
          </a:xfrm>
          <a:prstGeom prst="rect">
            <a:avLst/>
          </a:prstGeom>
        </p:spPr>
      </p:pic>
    </p:spTree>
    <p:extLst>
      <p:ext uri="{BB962C8B-B14F-4D97-AF65-F5344CB8AC3E}">
        <p14:creationId xmlns:p14="http://schemas.microsoft.com/office/powerpoint/2010/main" val="228030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5652228" cy="5108112"/>
          </a:xfrm>
          <a:ln>
            <a:noFill/>
          </a:ln>
        </p:spPr>
        <p:txBody>
          <a:bodyPr/>
          <a:lstStyle/>
          <a:p>
            <a:pPr>
              <a:lnSpc>
                <a:spcPct val="100000"/>
              </a:lnSpc>
              <a:spcBef>
                <a:spcPts val="600"/>
              </a:spcBef>
            </a:pPr>
            <a:r>
              <a:rPr lang="en-US" sz="2400" dirty="0">
                <a:ea typeface="Times New Roman" panose="02020603050405020304" pitchFamily="18" charset="0"/>
              </a:rPr>
              <a:t>One</a:t>
            </a:r>
            <a:r>
              <a:rPr lang="en-US" sz="2400" dirty="0">
                <a:effectLst/>
                <a:ea typeface="Times New Roman" panose="02020603050405020304" pitchFamily="18" charset="0"/>
              </a:rPr>
              <a:t> location exceeds cleanup level compared to three locations in FY 2023</a:t>
            </a:r>
            <a:r>
              <a:rPr lang="en-US" sz="2400" dirty="0">
                <a:ea typeface="Times New Roman" panose="02020603050405020304" pitchFamily="18" charset="0"/>
              </a:rPr>
              <a:t>.</a:t>
            </a:r>
          </a:p>
          <a:p>
            <a:pPr>
              <a:lnSpc>
                <a:spcPct val="100000"/>
              </a:lnSpc>
              <a:spcBef>
                <a:spcPts val="600"/>
              </a:spcBef>
            </a:pPr>
            <a:r>
              <a:rPr lang="en-US" sz="2400" dirty="0">
                <a:ea typeface="Times New Roman" panose="02020603050405020304" pitchFamily="18" charset="0"/>
              </a:rPr>
              <a:t>Plume shrank back to FY 2022 levels. </a:t>
            </a:r>
          </a:p>
          <a:p>
            <a:pPr>
              <a:lnSpc>
                <a:spcPct val="100000"/>
              </a:lnSpc>
              <a:spcBef>
                <a:spcPts val="600"/>
              </a:spcBef>
            </a:pPr>
            <a:r>
              <a:rPr lang="en-US" sz="2400" dirty="0">
                <a:ea typeface="Times New Roman" panose="02020603050405020304" pitchFamily="18" charset="0"/>
              </a:rPr>
              <a:t>Continue monitored natural attenuation.</a:t>
            </a:r>
          </a:p>
          <a:p>
            <a:pPr marL="0" indent="0">
              <a:lnSpc>
                <a:spcPct val="100000"/>
              </a:lnSpc>
              <a:spcBef>
                <a:spcPts val="600"/>
              </a:spcBef>
              <a:buNone/>
            </a:pPr>
            <a:r>
              <a:rPr lang="en-US" sz="2800" dirty="0">
                <a:ea typeface="Times New Roman" panose="02020603050405020304" pitchFamily="18" charset="0"/>
              </a:rPr>
              <a:t>   </a:t>
            </a:r>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OU2 – Site C Monitored Natural Attenuation</a:t>
            </a:r>
          </a:p>
        </p:txBody>
      </p:sp>
      <p:pic>
        <p:nvPicPr>
          <p:cNvPr id="3" name="Picture 2">
            <a:extLst>
              <a:ext uri="{FF2B5EF4-FFF2-40B4-BE49-F238E27FC236}">
                <a16:creationId xmlns:a16="http://schemas.microsoft.com/office/drawing/2014/main" id="{5514D04A-43FE-845F-4CFD-E1221E063F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5552389" y="2527020"/>
            <a:ext cx="3591612" cy="3622054"/>
          </a:xfrm>
          <a:prstGeom prst="rect">
            <a:avLst/>
          </a:prstGeom>
        </p:spPr>
      </p:pic>
    </p:spTree>
    <p:extLst>
      <p:ext uri="{BB962C8B-B14F-4D97-AF65-F5344CB8AC3E}">
        <p14:creationId xmlns:p14="http://schemas.microsoft.com/office/powerpoint/2010/main" val="26586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pPr marL="0" indent="0">
              <a:lnSpc>
                <a:spcPct val="100000"/>
              </a:lnSpc>
              <a:spcBef>
                <a:spcPts val="600"/>
              </a:spcBef>
              <a:buNone/>
            </a:pPr>
            <a:r>
              <a:rPr lang="en-US" sz="2800" dirty="0">
                <a:ea typeface="Times New Roman" panose="02020603050405020304" pitchFamily="18" charset="0"/>
              </a:rPr>
              <a:t>   </a:t>
            </a:r>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OU2 – Site C Monitored Natural Attenuation</a:t>
            </a:r>
          </a:p>
        </p:txBody>
      </p:sp>
      <p:pic>
        <p:nvPicPr>
          <p:cNvPr id="2" name="Content Placeholder 4">
            <a:extLst>
              <a:ext uri="{FF2B5EF4-FFF2-40B4-BE49-F238E27FC236}">
                <a16:creationId xmlns:a16="http://schemas.microsoft.com/office/drawing/2014/main" id="{B852E6A4-13F6-9FBA-390C-7FBE6E27CCFD}"/>
              </a:ext>
            </a:extLst>
          </p:cNvPr>
          <p:cNvPicPr>
            <a:picLocks noChangeAspect="1"/>
          </p:cNvPicPr>
          <p:nvPr/>
        </p:nvPicPr>
        <p:blipFill>
          <a:blip r:embed="rId2"/>
          <a:srcRect/>
          <a:stretch/>
        </p:blipFill>
        <p:spPr>
          <a:xfrm>
            <a:off x="109465" y="611806"/>
            <a:ext cx="4120316" cy="5824538"/>
          </a:xfrm>
          <a:prstGeom prst="rect">
            <a:avLst/>
          </a:prstGeom>
          <a:ln>
            <a:solidFill>
              <a:schemeClr val="tx1"/>
            </a:solidFill>
          </a:ln>
        </p:spPr>
      </p:pic>
      <p:pic>
        <p:nvPicPr>
          <p:cNvPr id="7" name="Picture 6" descr="A close-up of a chart&#10;&#10;Description automatically generated">
            <a:extLst>
              <a:ext uri="{FF2B5EF4-FFF2-40B4-BE49-F238E27FC236}">
                <a16:creationId xmlns:a16="http://schemas.microsoft.com/office/drawing/2014/main" id="{120AD892-E50F-B72B-C121-F3195C251960}"/>
              </a:ext>
            </a:extLst>
          </p:cNvPr>
          <p:cNvPicPr>
            <a:picLocks noChangeAspect="1"/>
          </p:cNvPicPr>
          <p:nvPr/>
        </p:nvPicPr>
        <p:blipFill>
          <a:blip r:embed="rId3"/>
          <a:stretch>
            <a:fillRect/>
          </a:stretch>
        </p:blipFill>
        <p:spPr>
          <a:xfrm>
            <a:off x="3609975" y="3865417"/>
            <a:ext cx="5124450" cy="1933575"/>
          </a:xfrm>
          <a:prstGeom prst="rect">
            <a:avLst/>
          </a:prstGeom>
          <a:ln>
            <a:solidFill>
              <a:schemeClr val="tx1"/>
            </a:solidFill>
          </a:ln>
        </p:spPr>
      </p:pic>
    </p:spTree>
    <p:extLst>
      <p:ext uri="{BB962C8B-B14F-4D97-AF65-F5344CB8AC3E}">
        <p14:creationId xmlns:p14="http://schemas.microsoft.com/office/powerpoint/2010/main" val="9847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OU2 – Site K Pump and Treat</a:t>
            </a:r>
          </a:p>
        </p:txBody>
      </p:sp>
      <p:pic>
        <p:nvPicPr>
          <p:cNvPr id="3" name="Picture 2">
            <a:extLst>
              <a:ext uri="{FF2B5EF4-FFF2-40B4-BE49-F238E27FC236}">
                <a16:creationId xmlns:a16="http://schemas.microsoft.com/office/drawing/2014/main" id="{806B859E-E82A-EE78-BB45-2A920C5DF6E3}"/>
              </a:ext>
            </a:extLst>
          </p:cNvPr>
          <p:cNvPicPr>
            <a:picLocks noChangeAspect="1"/>
          </p:cNvPicPr>
          <p:nvPr/>
        </p:nvPicPr>
        <p:blipFill>
          <a:blip r:embed="rId3"/>
          <a:stretch>
            <a:fillRect/>
          </a:stretch>
        </p:blipFill>
        <p:spPr>
          <a:xfrm>
            <a:off x="5756100" y="2892061"/>
            <a:ext cx="3319531" cy="3329652"/>
          </a:xfrm>
          <a:prstGeom prst="rect">
            <a:avLst/>
          </a:prstGeom>
        </p:spPr>
      </p:pic>
      <p:sp>
        <p:nvSpPr>
          <p:cNvPr id="8" name="Content Placeholder 5">
            <a:extLst>
              <a:ext uri="{FF2B5EF4-FFF2-40B4-BE49-F238E27FC236}">
                <a16:creationId xmlns:a16="http://schemas.microsoft.com/office/drawing/2014/main" id="{E27DCF10-A52B-51B1-905D-F2A1E532B657}"/>
              </a:ext>
            </a:extLst>
          </p:cNvPr>
          <p:cNvSpPr>
            <a:spLocks noGrp="1"/>
          </p:cNvSpPr>
          <p:nvPr>
            <p:ph idx="1"/>
          </p:nvPr>
        </p:nvSpPr>
        <p:spPr>
          <a:xfrm>
            <a:off x="79269" y="854288"/>
            <a:ext cx="8998718" cy="5108112"/>
          </a:xfrm>
          <a:ln>
            <a:noFill/>
          </a:ln>
        </p:spPr>
        <p:txBody>
          <a:bodyPr>
            <a:normAutofit lnSpcReduction="10000"/>
          </a:bodyPr>
          <a:lstStyle/>
          <a:p>
            <a:pPr>
              <a:lnSpc>
                <a:spcPct val="100000"/>
              </a:lnSpc>
              <a:spcBef>
                <a:spcPts val="600"/>
              </a:spcBef>
            </a:pPr>
            <a:r>
              <a:rPr lang="en-US" sz="2400" dirty="0">
                <a:ea typeface="Times New Roman" panose="02020603050405020304" pitchFamily="18" charset="0"/>
              </a:rPr>
              <a:t>Groundwater collection system continues to provide containment of the horizontal and vertical extent of the TCE plume.</a:t>
            </a:r>
          </a:p>
          <a:p>
            <a:pPr marL="0" indent="0">
              <a:lnSpc>
                <a:spcPct val="100000"/>
              </a:lnSpc>
              <a:spcBef>
                <a:spcPts val="0"/>
              </a:spcBef>
              <a:buNone/>
            </a:pPr>
            <a:endParaRPr lang="en-US" sz="2400" dirty="0">
              <a:ea typeface="Times New Roman" panose="02020603050405020304" pitchFamily="18" charset="0"/>
            </a:endParaRPr>
          </a:p>
          <a:p>
            <a:pPr>
              <a:lnSpc>
                <a:spcPct val="100000"/>
              </a:lnSpc>
              <a:spcBef>
                <a:spcPts val="0"/>
              </a:spcBef>
            </a:pPr>
            <a:r>
              <a:rPr lang="en-US" sz="2400" dirty="0">
                <a:ea typeface="Times New Roman" panose="02020603050405020304" pitchFamily="18" charset="0"/>
              </a:rPr>
              <a:t>In May 2024, a telemetry system was</a:t>
            </a:r>
          </a:p>
          <a:p>
            <a:pPr marL="0" indent="0">
              <a:lnSpc>
                <a:spcPct val="100000"/>
              </a:lnSpc>
              <a:spcBef>
                <a:spcPts val="0"/>
              </a:spcBef>
              <a:buNone/>
            </a:pPr>
            <a:r>
              <a:rPr lang="en-US" sz="2400" dirty="0">
                <a:ea typeface="Times New Roman" panose="02020603050405020304" pitchFamily="18" charset="0"/>
              </a:rPr>
              <a:t>   added to the Site K treatment system.</a:t>
            </a:r>
          </a:p>
          <a:p>
            <a:pPr marL="0" indent="0">
              <a:lnSpc>
                <a:spcPct val="100000"/>
              </a:lnSpc>
              <a:spcBef>
                <a:spcPts val="0"/>
              </a:spcBef>
              <a:buNone/>
            </a:pPr>
            <a:r>
              <a:rPr lang="en-US" sz="2400" dirty="0">
                <a:ea typeface="Times New Roman" panose="02020603050405020304" pitchFamily="18" charset="0"/>
              </a:rPr>
              <a:t>   Automated notifications and remote </a:t>
            </a:r>
          </a:p>
          <a:p>
            <a:pPr marL="0" indent="0">
              <a:lnSpc>
                <a:spcPct val="100000"/>
              </a:lnSpc>
              <a:spcBef>
                <a:spcPts val="0"/>
              </a:spcBef>
              <a:buNone/>
            </a:pPr>
            <a:r>
              <a:rPr lang="en-US" sz="2400" dirty="0">
                <a:ea typeface="Times New Roman" panose="02020603050405020304" pitchFamily="18" charset="0"/>
              </a:rPr>
              <a:t>   access to system data facilitated </a:t>
            </a:r>
          </a:p>
          <a:p>
            <a:pPr marL="0" indent="0">
              <a:lnSpc>
                <a:spcPct val="100000"/>
              </a:lnSpc>
              <a:spcBef>
                <a:spcPts val="0"/>
              </a:spcBef>
              <a:buNone/>
            </a:pPr>
            <a:r>
              <a:rPr lang="en-US" sz="2400" dirty="0">
                <a:ea typeface="Times New Roman" panose="02020603050405020304" pitchFamily="18" charset="0"/>
              </a:rPr>
              <a:t>   faster response times. Increased </a:t>
            </a:r>
          </a:p>
          <a:p>
            <a:pPr marL="0" indent="0">
              <a:lnSpc>
                <a:spcPct val="100000"/>
              </a:lnSpc>
              <a:spcBef>
                <a:spcPts val="0"/>
              </a:spcBef>
              <a:buNone/>
            </a:pPr>
            <a:r>
              <a:rPr lang="en-US" sz="2400" dirty="0">
                <a:ea typeface="Times New Roman" panose="02020603050405020304" pitchFamily="18" charset="0"/>
              </a:rPr>
              <a:t>   groundwater extraction volume &amp; </a:t>
            </a:r>
          </a:p>
          <a:p>
            <a:pPr marL="0" indent="0">
              <a:lnSpc>
                <a:spcPct val="100000"/>
              </a:lnSpc>
              <a:spcBef>
                <a:spcPts val="0"/>
              </a:spcBef>
              <a:buNone/>
            </a:pPr>
            <a:r>
              <a:rPr lang="en-US" sz="2400" dirty="0">
                <a:ea typeface="Times New Roman" panose="02020603050405020304" pitchFamily="18" charset="0"/>
              </a:rPr>
              <a:t>   treatment (by air stripping). </a:t>
            </a:r>
          </a:p>
          <a:p>
            <a:pPr marL="0" indent="0">
              <a:lnSpc>
                <a:spcPct val="100000"/>
              </a:lnSpc>
              <a:spcBef>
                <a:spcPts val="0"/>
              </a:spcBef>
              <a:buNone/>
            </a:pPr>
            <a:endParaRPr lang="en-US" sz="2400" dirty="0">
              <a:ea typeface="Times New Roman" panose="02020603050405020304" pitchFamily="18" charset="0"/>
            </a:endParaRPr>
          </a:p>
          <a:p>
            <a:pPr>
              <a:lnSpc>
                <a:spcPct val="100000"/>
              </a:lnSpc>
              <a:spcBef>
                <a:spcPts val="0"/>
              </a:spcBef>
            </a:pPr>
            <a:r>
              <a:rPr lang="en-US" sz="2400" dirty="0">
                <a:ea typeface="Times New Roman" panose="02020603050405020304" pitchFamily="18" charset="0"/>
              </a:rPr>
              <a:t>June 2024 groundwater sample results </a:t>
            </a:r>
          </a:p>
          <a:p>
            <a:pPr marL="0" indent="0">
              <a:lnSpc>
                <a:spcPct val="100000"/>
              </a:lnSpc>
              <a:spcBef>
                <a:spcPts val="0"/>
              </a:spcBef>
              <a:buNone/>
            </a:pPr>
            <a:r>
              <a:rPr lang="en-US" sz="2400" dirty="0">
                <a:ea typeface="Times New Roman" panose="02020603050405020304" pitchFamily="18" charset="0"/>
              </a:rPr>
              <a:t>   confirmed trend of stable or </a:t>
            </a:r>
          </a:p>
          <a:p>
            <a:pPr marL="0" indent="0">
              <a:lnSpc>
                <a:spcPct val="100000"/>
              </a:lnSpc>
              <a:spcBef>
                <a:spcPts val="0"/>
              </a:spcBef>
              <a:buNone/>
            </a:pPr>
            <a:r>
              <a:rPr lang="en-US" sz="2400" dirty="0">
                <a:ea typeface="Times New Roman" panose="02020603050405020304" pitchFamily="18" charset="0"/>
              </a:rPr>
              <a:t>   decreasing TCE over 20+ years</a:t>
            </a:r>
          </a:p>
          <a:p>
            <a:pPr marL="0" indent="0">
              <a:lnSpc>
                <a:spcPct val="100000"/>
              </a:lnSpc>
              <a:spcBef>
                <a:spcPts val="0"/>
              </a:spcBef>
              <a:buNone/>
            </a:pPr>
            <a:endParaRPr lang="en-US" sz="2400" dirty="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0420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OU2 – Site K Pump and Treat</a:t>
            </a:r>
          </a:p>
        </p:txBody>
      </p:sp>
      <p:pic>
        <p:nvPicPr>
          <p:cNvPr id="4" name="Picture 3">
            <a:extLst>
              <a:ext uri="{FF2B5EF4-FFF2-40B4-BE49-F238E27FC236}">
                <a16:creationId xmlns:a16="http://schemas.microsoft.com/office/drawing/2014/main" id="{0A1C0A39-342F-AF61-26DF-D843686E19FF}"/>
              </a:ext>
            </a:extLst>
          </p:cNvPr>
          <p:cNvPicPr>
            <a:picLocks noChangeAspect="1"/>
          </p:cNvPicPr>
          <p:nvPr/>
        </p:nvPicPr>
        <p:blipFill>
          <a:blip r:embed="rId3"/>
          <a:srcRect/>
          <a:stretch/>
        </p:blipFill>
        <p:spPr>
          <a:xfrm>
            <a:off x="119602" y="658966"/>
            <a:ext cx="6724895" cy="5169890"/>
          </a:xfrm>
          <a:prstGeom prst="rect">
            <a:avLst/>
          </a:prstGeom>
        </p:spPr>
      </p:pic>
      <p:pic>
        <p:nvPicPr>
          <p:cNvPr id="3" name="Picture 2">
            <a:extLst>
              <a:ext uri="{FF2B5EF4-FFF2-40B4-BE49-F238E27FC236}">
                <a16:creationId xmlns:a16="http://schemas.microsoft.com/office/drawing/2014/main" id="{0DF12A01-F6B4-F783-7659-BC0012A2DC52}"/>
              </a:ext>
            </a:extLst>
          </p:cNvPr>
          <p:cNvPicPr preferRelativeResize="0">
            <a:picLocks noChangeAspect="1"/>
          </p:cNvPicPr>
          <p:nvPr/>
        </p:nvPicPr>
        <p:blipFill>
          <a:blip r:embed="rId4"/>
          <a:srcRect t="2512" b="-510"/>
          <a:stretch/>
        </p:blipFill>
        <p:spPr>
          <a:xfrm>
            <a:off x="6415087" y="3533774"/>
            <a:ext cx="2284200" cy="2547429"/>
          </a:xfrm>
          <a:prstGeom prst="rect">
            <a:avLst/>
          </a:prstGeom>
          <a:ln>
            <a:solidFill>
              <a:schemeClr val="tx1"/>
            </a:solidFill>
          </a:ln>
        </p:spPr>
      </p:pic>
    </p:spTree>
    <p:extLst>
      <p:ext uri="{BB962C8B-B14F-4D97-AF65-F5344CB8AC3E}">
        <p14:creationId xmlns:p14="http://schemas.microsoft.com/office/powerpoint/2010/main" val="977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pPr>
              <a:lnSpc>
                <a:spcPct val="100000"/>
              </a:lnSpc>
              <a:spcBef>
                <a:spcPts val="600"/>
              </a:spcBef>
            </a:pPr>
            <a:r>
              <a:rPr lang="en-US" sz="2400" dirty="0">
                <a:ea typeface="Times New Roman" panose="02020603050405020304" pitchFamily="18" charset="0"/>
              </a:rPr>
              <a:t>Abandonment of three industrial wells in OU1 and 42 monitoring wells in OU2.</a:t>
            </a:r>
          </a:p>
          <a:p>
            <a:pPr>
              <a:lnSpc>
                <a:spcPct val="100000"/>
              </a:lnSpc>
              <a:spcBef>
                <a:spcPts val="600"/>
              </a:spcBef>
            </a:pPr>
            <a:r>
              <a:rPr lang="en-US" sz="2400" dirty="0">
                <a:ea typeface="Times New Roman" panose="02020603050405020304" pitchFamily="18" charset="0"/>
              </a:rPr>
              <a:t>Reinstallation of four monitoring wells in OU1 and one monitoring well in OU2</a:t>
            </a:r>
            <a:r>
              <a:rPr lang="en-US" sz="2400" dirty="0"/>
              <a:t>.</a:t>
            </a:r>
          </a:p>
          <a:p>
            <a:pPr>
              <a:lnSpc>
                <a:spcPct val="100000"/>
              </a:lnSpc>
              <a:spcBef>
                <a:spcPts val="600"/>
              </a:spcBef>
            </a:pPr>
            <a:r>
              <a:rPr lang="en-US" sz="2400" dirty="0"/>
              <a:t>Monitoring well reinstallation in OU1 pending successful right-of-entry negotiations.</a:t>
            </a:r>
          </a:p>
          <a:p>
            <a:pPr>
              <a:lnSpc>
                <a:spcPct val="100000"/>
              </a:lnSpc>
              <a:spcBef>
                <a:spcPts val="600"/>
              </a:spcBef>
            </a:pPr>
            <a:r>
              <a:rPr lang="en-US" sz="2400" dirty="0"/>
              <a:t>All activities planned for FY 2025.</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a:bodyPr>
          <a:lstStyle/>
          <a:p>
            <a:r>
              <a:rPr lang="en-US" sz="2200" dirty="0"/>
              <a:t>OU1/OU2 Well Abandonment and Reinstallation</a:t>
            </a:r>
          </a:p>
        </p:txBody>
      </p:sp>
    </p:spTree>
    <p:extLst>
      <p:ext uri="{BB962C8B-B14F-4D97-AF65-F5344CB8AC3E}">
        <p14:creationId xmlns:p14="http://schemas.microsoft.com/office/powerpoint/2010/main" val="27700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map of a city&#10;&#10;Description automatically generated">
            <a:extLst>
              <a:ext uri="{FF2B5EF4-FFF2-40B4-BE49-F238E27FC236}">
                <a16:creationId xmlns:a16="http://schemas.microsoft.com/office/drawing/2014/main" id="{F762D7CC-4FCB-E9AF-CB3C-37AE6AD4615A}"/>
              </a:ext>
            </a:extLst>
          </p:cNvPr>
          <p:cNvPicPr>
            <a:picLocks noGrp="1" noChangeAspect="1"/>
          </p:cNvPicPr>
          <p:nvPr>
            <p:ph idx="1"/>
          </p:nvPr>
        </p:nvPicPr>
        <p:blipFill>
          <a:blip r:embed="rId2"/>
          <a:stretch>
            <a:fillRect/>
          </a:stretch>
        </p:blipFill>
        <p:spPr>
          <a:xfrm>
            <a:off x="58942" y="573411"/>
            <a:ext cx="6634089" cy="2967599"/>
          </a:xfrm>
          <a:ln>
            <a:noFill/>
          </a:ln>
        </p:spPr>
      </p:pic>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a:bodyPr>
          <a:lstStyle/>
          <a:p>
            <a:r>
              <a:rPr lang="en-US" sz="2200" dirty="0"/>
              <a:t>OU1/OU2 Well Abandonment and Reinstallation</a:t>
            </a:r>
          </a:p>
        </p:txBody>
      </p:sp>
      <p:pic>
        <p:nvPicPr>
          <p:cNvPr id="13" name="Picture 12" descr="A aerial view of a road&#10;&#10;Description automatically generated">
            <a:extLst>
              <a:ext uri="{FF2B5EF4-FFF2-40B4-BE49-F238E27FC236}">
                <a16:creationId xmlns:a16="http://schemas.microsoft.com/office/drawing/2014/main" id="{47527E77-693D-C5FA-047D-5D6887F9DE89}"/>
              </a:ext>
            </a:extLst>
          </p:cNvPr>
          <p:cNvPicPr>
            <a:picLocks noChangeAspect="1"/>
          </p:cNvPicPr>
          <p:nvPr/>
        </p:nvPicPr>
        <p:blipFill>
          <a:blip r:embed="rId3"/>
          <a:stretch>
            <a:fillRect/>
          </a:stretch>
        </p:blipFill>
        <p:spPr>
          <a:xfrm>
            <a:off x="4572000" y="3429000"/>
            <a:ext cx="2761296" cy="2671254"/>
          </a:xfrm>
          <a:prstGeom prst="rect">
            <a:avLst/>
          </a:prstGeom>
        </p:spPr>
      </p:pic>
      <p:pic>
        <p:nvPicPr>
          <p:cNvPr id="15" name="Picture 14" descr="A white background with black text&#10;&#10;Description automatically generated">
            <a:extLst>
              <a:ext uri="{FF2B5EF4-FFF2-40B4-BE49-F238E27FC236}">
                <a16:creationId xmlns:a16="http://schemas.microsoft.com/office/drawing/2014/main" id="{CDDD33CA-F1AD-D461-DD3C-1BF56D3680D3}"/>
              </a:ext>
            </a:extLst>
          </p:cNvPr>
          <p:cNvPicPr>
            <a:picLocks noChangeAspect="1"/>
          </p:cNvPicPr>
          <p:nvPr/>
        </p:nvPicPr>
        <p:blipFill>
          <a:blip r:embed="rId4"/>
          <a:stretch>
            <a:fillRect/>
          </a:stretch>
        </p:blipFill>
        <p:spPr>
          <a:xfrm>
            <a:off x="1810704" y="3708268"/>
            <a:ext cx="2410118" cy="1112363"/>
          </a:xfrm>
          <a:prstGeom prst="rect">
            <a:avLst/>
          </a:prstGeom>
          <a:ln>
            <a:solidFill>
              <a:schemeClr val="tx1"/>
            </a:solidFill>
          </a:ln>
        </p:spPr>
      </p:pic>
    </p:spTree>
    <p:extLst>
      <p:ext uri="{BB962C8B-B14F-4D97-AF65-F5344CB8AC3E}">
        <p14:creationId xmlns:p14="http://schemas.microsoft.com/office/powerpoint/2010/main" val="112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a:bodyPr>
          <a:lstStyle/>
          <a:p>
            <a:r>
              <a:rPr lang="en-US" sz="2200" dirty="0"/>
              <a:t>OU1/OU2 Well Abandonment and Reinstallation</a:t>
            </a:r>
          </a:p>
        </p:txBody>
      </p:sp>
      <p:pic>
        <p:nvPicPr>
          <p:cNvPr id="6" name="Picture 5" descr="A map of a city&#10;&#10;Description automatically generated">
            <a:extLst>
              <a:ext uri="{FF2B5EF4-FFF2-40B4-BE49-F238E27FC236}">
                <a16:creationId xmlns:a16="http://schemas.microsoft.com/office/drawing/2014/main" id="{F4EA65F6-E398-5042-C555-42D501B71D38}"/>
              </a:ext>
            </a:extLst>
          </p:cNvPr>
          <p:cNvPicPr>
            <a:picLocks noChangeAspect="1"/>
          </p:cNvPicPr>
          <p:nvPr/>
        </p:nvPicPr>
        <p:blipFill>
          <a:blip r:embed="rId2"/>
          <a:stretch>
            <a:fillRect/>
          </a:stretch>
        </p:blipFill>
        <p:spPr>
          <a:xfrm>
            <a:off x="6807245" y="658965"/>
            <a:ext cx="2268386" cy="5401640"/>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FEAC65C8-5F8B-1820-9619-887091593670}"/>
              </a:ext>
            </a:extLst>
          </p:cNvPr>
          <p:cNvPicPr>
            <a:picLocks noChangeAspect="1"/>
          </p:cNvPicPr>
          <p:nvPr/>
        </p:nvPicPr>
        <p:blipFill>
          <a:blip r:embed="rId3"/>
          <a:stretch>
            <a:fillRect/>
          </a:stretch>
        </p:blipFill>
        <p:spPr>
          <a:xfrm>
            <a:off x="4691644" y="804464"/>
            <a:ext cx="2974167" cy="1118603"/>
          </a:xfrm>
          <a:prstGeom prst="rect">
            <a:avLst/>
          </a:prstGeom>
          <a:ln>
            <a:solidFill>
              <a:schemeClr val="tx1"/>
            </a:solidFill>
          </a:ln>
        </p:spPr>
      </p:pic>
      <p:pic>
        <p:nvPicPr>
          <p:cNvPr id="10" name="Picture 9" descr="A map of a city&#10;&#10;Description automatically generated">
            <a:extLst>
              <a:ext uri="{FF2B5EF4-FFF2-40B4-BE49-F238E27FC236}">
                <a16:creationId xmlns:a16="http://schemas.microsoft.com/office/drawing/2014/main" id="{CF8573F1-C2FA-3434-435A-7B72BF17EDE4}"/>
              </a:ext>
            </a:extLst>
          </p:cNvPr>
          <p:cNvPicPr>
            <a:picLocks noChangeAspect="1"/>
          </p:cNvPicPr>
          <p:nvPr/>
        </p:nvPicPr>
        <p:blipFill>
          <a:blip r:embed="rId4"/>
          <a:stretch>
            <a:fillRect/>
          </a:stretch>
        </p:blipFill>
        <p:spPr>
          <a:xfrm>
            <a:off x="27022" y="658965"/>
            <a:ext cx="4318735" cy="5745320"/>
          </a:xfrm>
          <a:prstGeom prst="rect">
            <a:avLst/>
          </a:prstGeom>
        </p:spPr>
      </p:pic>
      <p:pic>
        <p:nvPicPr>
          <p:cNvPr id="14" name="Picture 13" descr="A white background with black text&#10;&#10;Description automatically generated">
            <a:extLst>
              <a:ext uri="{FF2B5EF4-FFF2-40B4-BE49-F238E27FC236}">
                <a16:creationId xmlns:a16="http://schemas.microsoft.com/office/drawing/2014/main" id="{446C7FBA-0586-CE0E-B104-EC9717CDEDF7}"/>
              </a:ext>
            </a:extLst>
          </p:cNvPr>
          <p:cNvPicPr>
            <a:picLocks noChangeAspect="1"/>
          </p:cNvPicPr>
          <p:nvPr/>
        </p:nvPicPr>
        <p:blipFill>
          <a:blip r:embed="rId5"/>
          <a:stretch>
            <a:fillRect/>
          </a:stretch>
        </p:blipFill>
        <p:spPr>
          <a:xfrm>
            <a:off x="3146150" y="3429000"/>
            <a:ext cx="1838622" cy="1118603"/>
          </a:xfrm>
          <a:prstGeom prst="rect">
            <a:avLst/>
          </a:prstGeom>
          <a:ln>
            <a:solidFill>
              <a:schemeClr val="tx1"/>
            </a:solidFill>
          </a:ln>
        </p:spPr>
      </p:pic>
    </p:spTree>
    <p:extLst>
      <p:ext uri="{BB962C8B-B14F-4D97-AF65-F5344CB8AC3E}">
        <p14:creationId xmlns:p14="http://schemas.microsoft.com/office/powerpoint/2010/main" val="333585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dirty="0"/>
              <a:t>Twin Cities Army Ammunition Plant Cleanup</a:t>
            </a:r>
          </a:p>
        </p:txBody>
      </p:sp>
      <p:pic>
        <p:nvPicPr>
          <p:cNvPr id="2" name="Picture 1">
            <a:extLst>
              <a:ext uri="{FF2B5EF4-FFF2-40B4-BE49-F238E27FC236}">
                <a16:creationId xmlns:a16="http://schemas.microsoft.com/office/drawing/2014/main" id="{E54BA114-1C0B-FC65-FF6C-F7B79276C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01" y="690090"/>
            <a:ext cx="5344633" cy="5811299"/>
          </a:xfrm>
          <a:prstGeom prst="rect">
            <a:avLst/>
          </a:prstGeom>
        </p:spPr>
      </p:pic>
      <p:grpSp>
        <p:nvGrpSpPr>
          <p:cNvPr id="3" name="Group 2">
            <a:extLst>
              <a:ext uri="{FF2B5EF4-FFF2-40B4-BE49-F238E27FC236}">
                <a16:creationId xmlns:a16="http://schemas.microsoft.com/office/drawing/2014/main" id="{5CF42625-F80F-75AF-9BB2-AB659910AAE1}"/>
              </a:ext>
            </a:extLst>
          </p:cNvPr>
          <p:cNvGrpSpPr/>
          <p:nvPr/>
        </p:nvGrpSpPr>
        <p:grpSpPr>
          <a:xfrm>
            <a:off x="6462601" y="2764465"/>
            <a:ext cx="2576999" cy="1868197"/>
            <a:chOff x="4681537" y="3738622"/>
            <a:chExt cx="3000375" cy="2191213"/>
          </a:xfrm>
        </p:grpSpPr>
        <p:pic>
          <p:nvPicPr>
            <p:cNvPr id="4" name="Picture 3">
              <a:extLst>
                <a:ext uri="{FF2B5EF4-FFF2-40B4-BE49-F238E27FC236}">
                  <a16:creationId xmlns:a16="http://schemas.microsoft.com/office/drawing/2014/main" id="{BFCC6097-9961-64C0-0E4D-005B57388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37" y="3738622"/>
              <a:ext cx="3000375" cy="1857375"/>
            </a:xfrm>
            <a:prstGeom prst="rect">
              <a:avLst/>
            </a:prstGeom>
          </p:spPr>
        </p:pic>
        <p:cxnSp>
          <p:nvCxnSpPr>
            <p:cNvPr id="7" name="Straight Connector 6">
              <a:extLst>
                <a:ext uri="{FF2B5EF4-FFF2-40B4-BE49-F238E27FC236}">
                  <a16:creationId xmlns:a16="http://schemas.microsoft.com/office/drawing/2014/main" id="{A5A6274C-8252-873C-A438-35933AC7669D}"/>
                </a:ext>
              </a:extLst>
            </p:cNvPr>
            <p:cNvCxnSpPr/>
            <p:nvPr/>
          </p:nvCxnSpPr>
          <p:spPr>
            <a:xfrm>
              <a:off x="4899117" y="5830904"/>
              <a:ext cx="457200" cy="0"/>
            </a:xfrm>
            <a:prstGeom prst="line">
              <a:avLst/>
            </a:prstGeom>
            <a:ln w="44450">
              <a:solidFill>
                <a:srgbClr val="AA720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242A29-BD90-1D95-AEA0-69E8052C68E6}"/>
                </a:ext>
              </a:extLst>
            </p:cNvPr>
            <p:cNvSpPr txBox="1"/>
            <p:nvPr/>
          </p:nvSpPr>
          <p:spPr>
            <a:xfrm>
              <a:off x="5356317" y="5675919"/>
              <a:ext cx="1435008" cy="253916"/>
            </a:xfrm>
            <a:prstGeom prst="rect">
              <a:avLst/>
            </a:prstGeom>
            <a:noFill/>
          </p:spPr>
          <p:txBody>
            <a:bodyPr wrap="none" rtlCol="0">
              <a:spAutoFit/>
            </a:bodyPr>
            <a:lstStyle/>
            <a:p>
              <a:r>
                <a:rPr lang="en-US" sz="1050" dirty="0">
                  <a:latin typeface="+mn-lt"/>
                </a:rPr>
                <a:t> </a:t>
              </a:r>
              <a:r>
                <a:rPr lang="en-US" sz="1050" dirty="0">
                  <a:solidFill>
                    <a:schemeClr val="tx1">
                      <a:lumMod val="85000"/>
                      <a:lumOff val="15000"/>
                    </a:schemeClr>
                  </a:solidFill>
                  <a:latin typeface="+mn-lt"/>
                </a:rPr>
                <a:t>Municipal Boundaries</a:t>
              </a:r>
            </a:p>
          </p:txBody>
        </p:sp>
      </p:grpSp>
      <p:sp>
        <p:nvSpPr>
          <p:cNvPr id="9" name="Rounded Rectangular Callout 7">
            <a:extLst>
              <a:ext uri="{FF2B5EF4-FFF2-40B4-BE49-F238E27FC236}">
                <a16:creationId xmlns:a16="http://schemas.microsoft.com/office/drawing/2014/main" id="{EEA2AAA8-80DB-2333-9ABF-6BBA54CA2CD7}"/>
              </a:ext>
            </a:extLst>
          </p:cNvPr>
          <p:cNvSpPr/>
          <p:nvPr/>
        </p:nvSpPr>
        <p:spPr>
          <a:xfrm>
            <a:off x="2965537" y="5506422"/>
            <a:ext cx="1483360" cy="701040"/>
          </a:xfrm>
          <a:prstGeom prst="wedgeRoundRectCallout">
            <a:avLst>
              <a:gd name="adj1" fmla="val -78368"/>
              <a:gd name="adj2" fmla="val -9692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Off-Post</a:t>
            </a:r>
          </a:p>
          <a:p>
            <a:pPr algn="ctr"/>
            <a:r>
              <a:rPr lang="en-US" dirty="0">
                <a:solidFill>
                  <a:schemeClr val="tx1"/>
                </a:solidFill>
              </a:rPr>
              <a:t>OU3</a:t>
            </a:r>
          </a:p>
        </p:txBody>
      </p:sp>
    </p:spTree>
    <p:extLst>
      <p:ext uri="{BB962C8B-B14F-4D97-AF65-F5344CB8AC3E}">
        <p14:creationId xmlns:p14="http://schemas.microsoft.com/office/powerpoint/2010/main" val="335345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fontScale="92500" lnSpcReduction="20000"/>
          </a:bodyPr>
          <a:lstStyle/>
          <a:p>
            <a:pPr>
              <a:lnSpc>
                <a:spcPct val="100000"/>
              </a:lnSpc>
              <a:spcBef>
                <a:spcPts val="600"/>
              </a:spcBef>
            </a:pPr>
            <a:r>
              <a:rPr lang="en-US" sz="2800" dirty="0"/>
              <a:t>Draft Final FY 2023 Annual Performance Report (APR) in regulatory backcheck.</a:t>
            </a:r>
            <a:endParaRPr lang="en-US" sz="2800" spc="0" dirty="0">
              <a:solidFill>
                <a:srgbClr val="000000"/>
              </a:solidFill>
              <a:effectLst/>
              <a:ea typeface="Symbol" panose="05050102010706020507" pitchFamily="18" charset="2"/>
            </a:endParaRPr>
          </a:p>
          <a:p>
            <a:pPr>
              <a:lnSpc>
                <a:spcPct val="100000"/>
              </a:lnSpc>
              <a:spcBef>
                <a:spcPts val="300"/>
              </a:spcBef>
              <a:spcAft>
                <a:spcPts val="300"/>
              </a:spcAft>
            </a:pPr>
            <a:r>
              <a:rPr lang="en-US" sz="2800" dirty="0"/>
              <a:t>Met with Groundwater Stakeholders on 18 February 2025. </a:t>
            </a:r>
          </a:p>
          <a:p>
            <a:pPr>
              <a:lnSpc>
                <a:spcPct val="100000"/>
              </a:lnSpc>
              <a:spcBef>
                <a:spcPts val="300"/>
              </a:spcBef>
              <a:spcAft>
                <a:spcPts val="300"/>
              </a:spcAft>
            </a:pPr>
            <a:r>
              <a:rPr lang="en-US" sz="2800" dirty="0"/>
              <a:t>Next Round Lake Technical Working Group (TWG) meeting date to be determined.</a:t>
            </a:r>
          </a:p>
          <a:p>
            <a:pPr>
              <a:lnSpc>
                <a:spcPct val="100000"/>
              </a:lnSpc>
              <a:spcBef>
                <a:spcPts val="300"/>
              </a:spcBef>
              <a:spcAft>
                <a:spcPts val="300"/>
              </a:spcAft>
            </a:pPr>
            <a:r>
              <a:rPr lang="en-US" dirty="0">
                <a:solidFill>
                  <a:srgbClr val="FF0000"/>
                </a:solidFill>
                <a:highlight>
                  <a:srgbClr val="FFFF00"/>
                </a:highlight>
              </a:rPr>
              <a:t>Source Area Hydraulic Evaluation Report of the TCAAP Groundwater Recovery System (TGRS) was finalized on October 14, 2024.</a:t>
            </a:r>
          </a:p>
          <a:p>
            <a:pPr>
              <a:lnSpc>
                <a:spcPct val="100000"/>
              </a:lnSpc>
              <a:spcBef>
                <a:spcPts val="300"/>
              </a:spcBef>
              <a:spcAft>
                <a:spcPts val="300"/>
              </a:spcAft>
            </a:pPr>
            <a:r>
              <a:rPr lang="en-US" dirty="0">
                <a:solidFill>
                  <a:srgbClr val="FF0000"/>
                </a:solidFill>
                <a:highlight>
                  <a:srgbClr val="FFFF00"/>
                </a:highlight>
              </a:rPr>
              <a:t>TGRS Operating Strategy Revision in process</a:t>
            </a:r>
          </a:p>
          <a:p>
            <a:pPr>
              <a:lnSpc>
                <a:spcPct val="100000"/>
              </a:lnSpc>
              <a:spcBef>
                <a:spcPts val="300"/>
              </a:spcBef>
              <a:spcAft>
                <a:spcPts val="300"/>
              </a:spcAft>
            </a:pPr>
            <a:r>
              <a:rPr lang="en-US" strike="sngStrike" dirty="0"/>
              <a:t>Hydraulic evaluation of the TCAAP Groundwater Recovery System (TGRS) in process.</a:t>
            </a:r>
          </a:p>
          <a:p>
            <a:pPr>
              <a:lnSpc>
                <a:spcPct val="100000"/>
              </a:lnSpc>
              <a:spcBef>
                <a:spcPts val="300"/>
              </a:spcBef>
              <a:spcAft>
                <a:spcPts val="300"/>
              </a:spcAft>
            </a:pPr>
            <a:r>
              <a:rPr lang="en-US" sz="2800">
                <a:ea typeface="Times New Roman" panose="02020603050405020304" pitchFamily="18" charset="0"/>
                <a:cs typeface="Times New Roman" panose="02020603050405020304" pitchFamily="18" charset="0"/>
              </a:rPr>
              <a:t>FY 2024 </a:t>
            </a:r>
            <a:r>
              <a:rPr lang="en-US" sz="2800" dirty="0">
                <a:ea typeface="Times New Roman" panose="02020603050405020304" pitchFamily="18" charset="0"/>
                <a:cs typeface="Times New Roman" panose="02020603050405020304" pitchFamily="18" charset="0"/>
              </a:rPr>
              <a:t>Annual groundwater sampling and land use control inspections completed. Draft Final FY24 Annual Performance Report submitted to regulators.</a:t>
            </a:r>
            <a:endParaRPr lang="en-US" sz="2800" dirty="0"/>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normAutofit fontScale="90000"/>
          </a:bodyPr>
          <a:lstStyle/>
          <a:p>
            <a:r>
              <a:rPr lang="en-US" sz="2400" dirty="0"/>
              <a:t>What has the Army done since September 2024?</a:t>
            </a:r>
          </a:p>
        </p:txBody>
      </p:sp>
    </p:spTree>
    <p:extLst>
      <p:ext uri="{BB962C8B-B14F-4D97-AF65-F5344CB8AC3E}">
        <p14:creationId xmlns:p14="http://schemas.microsoft.com/office/powerpoint/2010/main" val="51795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OU3 Plume</a:t>
            </a:r>
          </a:p>
        </p:txBody>
      </p:sp>
      <p:sp>
        <p:nvSpPr>
          <p:cNvPr id="3" name="Text Placeholder 2">
            <a:extLst>
              <a:ext uri="{FF2B5EF4-FFF2-40B4-BE49-F238E27FC236}">
                <a16:creationId xmlns:a16="http://schemas.microsoft.com/office/drawing/2014/main" id="{0D0DB44D-9D7D-643D-96D6-105CB47AA427}"/>
              </a:ext>
            </a:extLst>
          </p:cNvPr>
          <p:cNvSpPr txBox="1">
            <a:spLocks/>
          </p:cNvSpPr>
          <p:nvPr/>
        </p:nvSpPr>
        <p:spPr>
          <a:xfrm>
            <a:off x="6127009" y="979570"/>
            <a:ext cx="2753456" cy="2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5750"/>
            <a:r>
              <a:rPr lang="en-US" sz="1800" dirty="0"/>
              <a:t>OU3 plume remains relatively stable – results consistent with FY2023.</a:t>
            </a:r>
          </a:p>
          <a:p>
            <a:pPr marL="287338" indent="-285750"/>
            <a:r>
              <a:rPr lang="en-US" sz="1800" dirty="0"/>
              <a:t>Continued monitored natural attenuation.</a:t>
            </a:r>
          </a:p>
          <a:p>
            <a:pPr marL="287338" indent="-285750"/>
            <a:r>
              <a:rPr lang="en-US" sz="1800" dirty="0">
                <a:solidFill>
                  <a:srgbClr val="FF0000"/>
                </a:solidFill>
                <a:highlight>
                  <a:srgbClr val="FFFF00"/>
                </a:highlight>
              </a:rPr>
              <a:t>Annual groundwater sampling completed in June 2024</a:t>
            </a:r>
          </a:p>
        </p:txBody>
      </p:sp>
      <p:pic>
        <p:nvPicPr>
          <p:cNvPr id="7" name="Picture 6" descr="A map of a city&#10;&#10;Description automatically generated">
            <a:extLst>
              <a:ext uri="{FF2B5EF4-FFF2-40B4-BE49-F238E27FC236}">
                <a16:creationId xmlns:a16="http://schemas.microsoft.com/office/drawing/2014/main" id="{CC7EDB0F-7421-F21C-A5B8-7CB13C88A36B}"/>
              </a:ext>
            </a:extLst>
          </p:cNvPr>
          <p:cNvPicPr>
            <a:picLocks noChangeAspect="1"/>
          </p:cNvPicPr>
          <p:nvPr/>
        </p:nvPicPr>
        <p:blipFill>
          <a:blip r:embed="rId3"/>
          <a:stretch>
            <a:fillRect/>
          </a:stretch>
        </p:blipFill>
        <p:spPr>
          <a:xfrm>
            <a:off x="95249" y="1571626"/>
            <a:ext cx="5871195" cy="3876674"/>
          </a:xfrm>
          <a:prstGeom prst="rect">
            <a:avLst/>
          </a:prstGeom>
          <a:ln>
            <a:solidFill>
              <a:schemeClr val="tx1"/>
            </a:solidFill>
          </a:ln>
        </p:spPr>
      </p:pic>
      <p:pic>
        <p:nvPicPr>
          <p:cNvPr id="4" name="Picture 3">
            <a:extLst>
              <a:ext uri="{FF2B5EF4-FFF2-40B4-BE49-F238E27FC236}">
                <a16:creationId xmlns:a16="http://schemas.microsoft.com/office/drawing/2014/main" id="{0E66FE9E-2481-3D12-0A77-E9B284B5309A}"/>
              </a:ext>
            </a:extLst>
          </p:cNvPr>
          <p:cNvPicPr>
            <a:picLocks noChangeAspect="1"/>
          </p:cNvPicPr>
          <p:nvPr/>
        </p:nvPicPr>
        <p:blipFill>
          <a:blip r:embed="rId4"/>
          <a:srcRect/>
          <a:stretch/>
        </p:blipFill>
        <p:spPr>
          <a:xfrm>
            <a:off x="4430088" y="4110175"/>
            <a:ext cx="4450377" cy="2021795"/>
          </a:xfrm>
          <a:prstGeom prst="rect">
            <a:avLst/>
          </a:prstGeom>
          <a:ln>
            <a:solidFill>
              <a:schemeClr val="tx1"/>
            </a:solidFill>
          </a:ln>
        </p:spPr>
      </p:pic>
    </p:spTree>
    <p:extLst>
      <p:ext uri="{BB962C8B-B14F-4D97-AF65-F5344CB8AC3E}">
        <p14:creationId xmlns:p14="http://schemas.microsoft.com/office/powerpoint/2010/main" val="10886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pPr marL="0" indent="0">
              <a:buNone/>
            </a:pPr>
            <a:endParaRPr lang="en-US" dirty="0"/>
          </a:p>
          <a:p>
            <a:pPr marL="0" indent="0">
              <a:buNone/>
            </a:pPr>
            <a:endParaRPr lang="en-US" dirty="0"/>
          </a:p>
          <a:p>
            <a:pPr marL="0" indent="0">
              <a:buNone/>
            </a:pPr>
            <a:endParaRPr lang="en-US" dirty="0"/>
          </a:p>
          <a:p>
            <a:pPr marL="0" indent="0" algn="ctr">
              <a:buNone/>
            </a:pPr>
            <a:endParaRPr lang="en-US" b="1" dirty="0"/>
          </a:p>
          <a:p>
            <a:pPr marL="0" indent="0" algn="ctr">
              <a:buNone/>
            </a:pPr>
            <a:r>
              <a:rPr lang="en-US" b="1" dirty="0"/>
              <a:t>Update on the Deep Groundwater TCAAP Groundwater Recovery System (TGRS)</a:t>
            </a:r>
          </a:p>
        </p:txBody>
      </p:sp>
    </p:spTree>
    <p:extLst>
      <p:ext uri="{BB962C8B-B14F-4D97-AF65-F5344CB8AC3E}">
        <p14:creationId xmlns:p14="http://schemas.microsoft.com/office/powerpoint/2010/main" val="33504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OU2 Optimization – TGRS Layout – TCE</a:t>
            </a:r>
          </a:p>
        </p:txBody>
      </p:sp>
      <p:pic>
        <p:nvPicPr>
          <p:cNvPr id="2" name="Picture 1">
            <a:extLst>
              <a:ext uri="{FF2B5EF4-FFF2-40B4-BE49-F238E27FC236}">
                <a16:creationId xmlns:a16="http://schemas.microsoft.com/office/drawing/2014/main" id="{13310E26-922A-25D2-A336-110ECE0257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9409" y="3429000"/>
            <a:ext cx="2752842" cy="2115756"/>
          </a:xfrm>
          <a:prstGeom prst="rect">
            <a:avLst/>
          </a:prstGeom>
          <a:ln>
            <a:noFill/>
          </a:ln>
        </p:spPr>
      </p:pic>
      <p:sp>
        <p:nvSpPr>
          <p:cNvPr id="3" name="TextBox 2">
            <a:extLst>
              <a:ext uri="{FF2B5EF4-FFF2-40B4-BE49-F238E27FC236}">
                <a16:creationId xmlns:a16="http://schemas.microsoft.com/office/drawing/2014/main" id="{4852E851-1658-135E-9EB8-3CAE737D293E}"/>
              </a:ext>
            </a:extLst>
          </p:cNvPr>
          <p:cNvSpPr txBox="1"/>
          <p:nvPr/>
        </p:nvSpPr>
        <p:spPr>
          <a:xfrm>
            <a:off x="64202" y="2923367"/>
            <a:ext cx="2752842" cy="400110"/>
          </a:xfrm>
          <a:prstGeom prst="rect">
            <a:avLst/>
          </a:prstGeom>
          <a:noFill/>
        </p:spPr>
        <p:txBody>
          <a:bodyPr wrap="square" rtlCol="0">
            <a:spAutoFit/>
          </a:bodyPr>
          <a:lstStyle/>
          <a:p>
            <a:r>
              <a:rPr lang="en-US" sz="2000" b="1" dirty="0">
                <a:solidFill>
                  <a:srgbClr val="FF0000"/>
                </a:solidFill>
              </a:rPr>
              <a:t>BGRS</a:t>
            </a:r>
            <a:r>
              <a:rPr lang="en-US" sz="2000" b="1" dirty="0"/>
              <a:t> + </a:t>
            </a:r>
            <a:r>
              <a:rPr lang="en-US" sz="2000" b="1" dirty="0">
                <a:solidFill>
                  <a:srgbClr val="0000C0"/>
                </a:solidFill>
              </a:rPr>
              <a:t>SGRS</a:t>
            </a:r>
            <a:r>
              <a:rPr lang="en-US" sz="2000" b="1" dirty="0"/>
              <a:t> = TGRS</a:t>
            </a:r>
          </a:p>
        </p:txBody>
      </p:sp>
      <p:sp>
        <p:nvSpPr>
          <p:cNvPr id="4" name="TextBox 3">
            <a:extLst>
              <a:ext uri="{FF2B5EF4-FFF2-40B4-BE49-F238E27FC236}">
                <a16:creationId xmlns:a16="http://schemas.microsoft.com/office/drawing/2014/main" id="{9CE1E09C-3434-2672-447C-E2F14A09EB36}"/>
              </a:ext>
            </a:extLst>
          </p:cNvPr>
          <p:cNvSpPr txBox="1"/>
          <p:nvPr/>
        </p:nvSpPr>
        <p:spPr>
          <a:xfrm>
            <a:off x="64202" y="1148080"/>
            <a:ext cx="2916767"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Boundary Groundwater Recovery System (BGRS)</a:t>
            </a:r>
            <a:endParaRPr lang="en-US" dirty="0">
              <a:solidFill>
                <a:srgbClr val="FF0000"/>
              </a:solidFill>
            </a:endParaRPr>
          </a:p>
        </p:txBody>
      </p:sp>
      <p:sp>
        <p:nvSpPr>
          <p:cNvPr id="7" name="TextBox 6">
            <a:extLst>
              <a:ext uri="{FF2B5EF4-FFF2-40B4-BE49-F238E27FC236}">
                <a16:creationId xmlns:a16="http://schemas.microsoft.com/office/drawing/2014/main" id="{F2589D7E-72EA-7A8F-F0FD-5BBB6186FC76}"/>
              </a:ext>
            </a:extLst>
          </p:cNvPr>
          <p:cNvSpPr txBox="1"/>
          <p:nvPr/>
        </p:nvSpPr>
        <p:spPr>
          <a:xfrm>
            <a:off x="64202" y="1897224"/>
            <a:ext cx="2752843" cy="923330"/>
          </a:xfrm>
          <a:prstGeom prst="rect">
            <a:avLst/>
          </a:prstGeom>
          <a:noFill/>
        </p:spPr>
        <p:txBody>
          <a:bodyPr wrap="square" rtlCol="0">
            <a:spAutoFit/>
          </a:bodyPr>
          <a:lstStyle/>
          <a:p>
            <a:r>
              <a:rPr lang="en-US" dirty="0">
                <a:solidFill>
                  <a:srgbClr val="0000C0"/>
                </a:solidFill>
                <a:latin typeface="Arial" panose="020B0604020202020204" pitchFamily="34" charset="0"/>
                <a:cs typeface="Arial" panose="020B0604020202020204" pitchFamily="34" charset="0"/>
              </a:rPr>
              <a:t>Source Area Groundwater Recovery System (SGRS)</a:t>
            </a:r>
          </a:p>
        </p:txBody>
      </p:sp>
      <p:pic>
        <p:nvPicPr>
          <p:cNvPr id="8" name="Picture 7">
            <a:extLst>
              <a:ext uri="{FF2B5EF4-FFF2-40B4-BE49-F238E27FC236}">
                <a16:creationId xmlns:a16="http://schemas.microsoft.com/office/drawing/2014/main" id="{9279BB1D-2C5E-B865-0780-81528CEF0C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5645" y="763368"/>
            <a:ext cx="5633358" cy="5148879"/>
          </a:xfrm>
          <a:prstGeom prst="rect">
            <a:avLst/>
          </a:prstGeom>
          <a:ln>
            <a:solidFill>
              <a:schemeClr val="tx1"/>
            </a:solidFill>
          </a:ln>
        </p:spPr>
      </p:pic>
      <p:sp>
        <p:nvSpPr>
          <p:cNvPr id="9" name="TextBox 8">
            <a:extLst>
              <a:ext uri="{FF2B5EF4-FFF2-40B4-BE49-F238E27FC236}">
                <a16:creationId xmlns:a16="http://schemas.microsoft.com/office/drawing/2014/main" id="{F0585BFA-844A-62F0-9FCF-5643B75AF237}"/>
              </a:ext>
            </a:extLst>
          </p:cNvPr>
          <p:cNvSpPr txBox="1"/>
          <p:nvPr/>
        </p:nvSpPr>
        <p:spPr>
          <a:xfrm>
            <a:off x="853765" y="5475652"/>
            <a:ext cx="1151277"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TCE PLUME 5-100 ug/L</a:t>
            </a:r>
          </a:p>
        </p:txBody>
      </p:sp>
      <p:sp>
        <p:nvSpPr>
          <p:cNvPr id="10" name="TextBox 9">
            <a:extLst>
              <a:ext uri="{FF2B5EF4-FFF2-40B4-BE49-F238E27FC236}">
                <a16:creationId xmlns:a16="http://schemas.microsoft.com/office/drawing/2014/main" id="{899706D9-A573-8973-9A35-1B5F5766EC8D}"/>
              </a:ext>
            </a:extLst>
          </p:cNvPr>
          <p:cNvSpPr txBox="1"/>
          <p:nvPr/>
        </p:nvSpPr>
        <p:spPr>
          <a:xfrm>
            <a:off x="853765" y="5612685"/>
            <a:ext cx="1300356"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TCE PLUME 100-1000 ug/L</a:t>
            </a:r>
          </a:p>
        </p:txBody>
      </p:sp>
      <p:sp>
        <p:nvSpPr>
          <p:cNvPr id="11" name="TextBox 10">
            <a:extLst>
              <a:ext uri="{FF2B5EF4-FFF2-40B4-BE49-F238E27FC236}">
                <a16:creationId xmlns:a16="http://schemas.microsoft.com/office/drawing/2014/main" id="{6C8277B9-536F-5174-C3EC-DBB7003B03B0}"/>
              </a:ext>
            </a:extLst>
          </p:cNvPr>
          <p:cNvSpPr txBox="1"/>
          <p:nvPr/>
        </p:nvSpPr>
        <p:spPr>
          <a:xfrm>
            <a:off x="853765" y="5765474"/>
            <a:ext cx="1173719"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TCE PLUME 1000+ ug/L</a:t>
            </a:r>
          </a:p>
        </p:txBody>
      </p:sp>
      <p:sp>
        <p:nvSpPr>
          <p:cNvPr id="12" name="Rectangle 11">
            <a:extLst>
              <a:ext uri="{FF2B5EF4-FFF2-40B4-BE49-F238E27FC236}">
                <a16:creationId xmlns:a16="http://schemas.microsoft.com/office/drawing/2014/main" id="{0652CBEC-E2F8-0D27-AD52-D175B0DE1763}"/>
              </a:ext>
            </a:extLst>
          </p:cNvPr>
          <p:cNvSpPr/>
          <p:nvPr/>
        </p:nvSpPr>
        <p:spPr>
          <a:xfrm>
            <a:off x="432980" y="5512654"/>
            <a:ext cx="462516" cy="111015"/>
          </a:xfrm>
          <a:prstGeom prst="rect">
            <a:avLst/>
          </a:prstGeom>
          <a:solidFill>
            <a:srgbClr val="FFDE7D"/>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50BF17-5550-788E-A22F-9D18C77363B8}"/>
              </a:ext>
            </a:extLst>
          </p:cNvPr>
          <p:cNvSpPr/>
          <p:nvPr/>
        </p:nvSpPr>
        <p:spPr>
          <a:xfrm>
            <a:off x="432980" y="5659407"/>
            <a:ext cx="462516" cy="111015"/>
          </a:xfrm>
          <a:prstGeom prst="rect">
            <a:avLst/>
          </a:prstGeom>
          <a:solidFill>
            <a:srgbClr val="FEB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FBA3E88-7C98-CD8A-236B-B62DA7863D8E}"/>
              </a:ext>
            </a:extLst>
          </p:cNvPr>
          <p:cNvSpPr/>
          <p:nvPr/>
        </p:nvSpPr>
        <p:spPr>
          <a:xfrm>
            <a:off x="432980" y="5807248"/>
            <a:ext cx="462516" cy="111015"/>
          </a:xfrm>
          <a:prstGeom prst="rect">
            <a:avLst/>
          </a:prstGeom>
          <a:solidFill>
            <a:srgbClr val="FF7A0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84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1709058" y="11434"/>
            <a:ext cx="7366574" cy="647531"/>
          </a:xfrm>
        </p:spPr>
        <p:txBody>
          <a:bodyPr>
            <a:normAutofit fontScale="90000"/>
          </a:bodyPr>
          <a:lstStyle/>
          <a:p>
            <a:r>
              <a:rPr lang="en-US" dirty="0"/>
              <a:t>OU2 Optimization – TGRS Layout – 1,4-Dioxane</a:t>
            </a:r>
          </a:p>
        </p:txBody>
      </p:sp>
      <p:pic>
        <p:nvPicPr>
          <p:cNvPr id="2" name="Picture 1">
            <a:extLst>
              <a:ext uri="{FF2B5EF4-FFF2-40B4-BE49-F238E27FC236}">
                <a16:creationId xmlns:a16="http://schemas.microsoft.com/office/drawing/2014/main" id="{F633F546-476F-86CC-7E22-B155366395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9409" y="3429000"/>
            <a:ext cx="2752842" cy="2115756"/>
          </a:xfrm>
          <a:prstGeom prst="rect">
            <a:avLst/>
          </a:prstGeom>
          <a:ln>
            <a:noFill/>
          </a:ln>
        </p:spPr>
      </p:pic>
      <p:sp>
        <p:nvSpPr>
          <p:cNvPr id="3" name="TextBox 2">
            <a:extLst>
              <a:ext uri="{FF2B5EF4-FFF2-40B4-BE49-F238E27FC236}">
                <a16:creationId xmlns:a16="http://schemas.microsoft.com/office/drawing/2014/main" id="{34AF1DC2-8C86-FB01-41B1-C23D777C9B8E}"/>
              </a:ext>
            </a:extLst>
          </p:cNvPr>
          <p:cNvSpPr txBox="1"/>
          <p:nvPr/>
        </p:nvSpPr>
        <p:spPr>
          <a:xfrm>
            <a:off x="64202" y="2923367"/>
            <a:ext cx="2752842" cy="400110"/>
          </a:xfrm>
          <a:prstGeom prst="rect">
            <a:avLst/>
          </a:prstGeom>
          <a:noFill/>
        </p:spPr>
        <p:txBody>
          <a:bodyPr wrap="square" rtlCol="0">
            <a:spAutoFit/>
          </a:bodyPr>
          <a:lstStyle/>
          <a:p>
            <a:r>
              <a:rPr lang="en-US" sz="2000" b="1" dirty="0">
                <a:solidFill>
                  <a:srgbClr val="FF0000"/>
                </a:solidFill>
              </a:rPr>
              <a:t>BGRS</a:t>
            </a:r>
            <a:r>
              <a:rPr lang="en-US" sz="2000" b="1" dirty="0"/>
              <a:t> + </a:t>
            </a:r>
            <a:r>
              <a:rPr lang="en-US" sz="2000" b="1" dirty="0">
                <a:solidFill>
                  <a:srgbClr val="0000C0"/>
                </a:solidFill>
              </a:rPr>
              <a:t>SGRS</a:t>
            </a:r>
            <a:r>
              <a:rPr lang="en-US" sz="2000" b="1" dirty="0"/>
              <a:t> = TGRS</a:t>
            </a:r>
          </a:p>
        </p:txBody>
      </p:sp>
      <p:sp>
        <p:nvSpPr>
          <p:cNvPr id="4" name="TextBox 3">
            <a:extLst>
              <a:ext uri="{FF2B5EF4-FFF2-40B4-BE49-F238E27FC236}">
                <a16:creationId xmlns:a16="http://schemas.microsoft.com/office/drawing/2014/main" id="{8C68BA0A-40B4-62EC-7DE1-E4FCF3B9010D}"/>
              </a:ext>
            </a:extLst>
          </p:cNvPr>
          <p:cNvSpPr txBox="1"/>
          <p:nvPr/>
        </p:nvSpPr>
        <p:spPr>
          <a:xfrm>
            <a:off x="64202" y="1148080"/>
            <a:ext cx="2916767"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Boundary Groundwater Recovery System (BGRS)</a:t>
            </a:r>
            <a:endParaRPr lang="en-US" dirty="0">
              <a:solidFill>
                <a:srgbClr val="FF0000"/>
              </a:solidFill>
            </a:endParaRPr>
          </a:p>
        </p:txBody>
      </p:sp>
      <p:sp>
        <p:nvSpPr>
          <p:cNvPr id="7" name="TextBox 6">
            <a:extLst>
              <a:ext uri="{FF2B5EF4-FFF2-40B4-BE49-F238E27FC236}">
                <a16:creationId xmlns:a16="http://schemas.microsoft.com/office/drawing/2014/main" id="{22BDB9EC-F724-F8A5-4081-D34427354E3E}"/>
              </a:ext>
            </a:extLst>
          </p:cNvPr>
          <p:cNvSpPr txBox="1"/>
          <p:nvPr/>
        </p:nvSpPr>
        <p:spPr>
          <a:xfrm>
            <a:off x="64202" y="1897224"/>
            <a:ext cx="2752843" cy="923330"/>
          </a:xfrm>
          <a:prstGeom prst="rect">
            <a:avLst/>
          </a:prstGeom>
          <a:noFill/>
        </p:spPr>
        <p:txBody>
          <a:bodyPr wrap="square" rtlCol="0">
            <a:spAutoFit/>
          </a:bodyPr>
          <a:lstStyle/>
          <a:p>
            <a:r>
              <a:rPr lang="en-US" dirty="0">
                <a:solidFill>
                  <a:srgbClr val="0000C0"/>
                </a:solidFill>
                <a:latin typeface="Arial" panose="020B0604020202020204" pitchFamily="34" charset="0"/>
                <a:cs typeface="Arial" panose="020B0604020202020204" pitchFamily="34" charset="0"/>
              </a:rPr>
              <a:t>Source Area Groundwater Recovery System (SGRS)</a:t>
            </a:r>
          </a:p>
        </p:txBody>
      </p:sp>
      <p:pic>
        <p:nvPicPr>
          <p:cNvPr id="8" name="Picture 7" descr="Map&#10;&#10;Description automatically generated">
            <a:extLst>
              <a:ext uri="{FF2B5EF4-FFF2-40B4-BE49-F238E27FC236}">
                <a16:creationId xmlns:a16="http://schemas.microsoft.com/office/drawing/2014/main" id="{9A8D1DB8-053B-B975-CB4C-600B8B6A3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973" y="842405"/>
            <a:ext cx="5454352" cy="4900027"/>
          </a:xfrm>
          <a:prstGeom prst="rect">
            <a:avLst/>
          </a:prstGeom>
          <a:ln>
            <a:solidFill>
              <a:schemeClr val="tx1"/>
            </a:solidFill>
          </a:ln>
        </p:spPr>
      </p:pic>
    </p:spTree>
    <p:extLst>
      <p:ext uri="{BB962C8B-B14F-4D97-AF65-F5344CB8AC3E}">
        <p14:creationId xmlns:p14="http://schemas.microsoft.com/office/powerpoint/2010/main" val="7077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1665514" y="11434"/>
            <a:ext cx="7410117" cy="647531"/>
          </a:xfrm>
        </p:spPr>
        <p:txBody>
          <a:bodyPr>
            <a:noAutofit/>
          </a:bodyPr>
          <a:lstStyle/>
          <a:p>
            <a:r>
              <a:rPr lang="en-US" sz="2000" dirty="0"/>
              <a:t>OU2 Deep Groundwater Remediation – FY2024</a:t>
            </a:r>
            <a:br>
              <a:rPr lang="en-US" sz="2000" dirty="0"/>
            </a:br>
            <a:r>
              <a:rPr lang="en-US" sz="2000" dirty="0"/>
              <a:t>Total TGRS Operation Update</a:t>
            </a:r>
          </a:p>
        </p:txBody>
      </p:sp>
      <p:sp>
        <p:nvSpPr>
          <p:cNvPr id="9" name="Content Placeholder 5">
            <a:extLst>
              <a:ext uri="{FF2B5EF4-FFF2-40B4-BE49-F238E27FC236}">
                <a16:creationId xmlns:a16="http://schemas.microsoft.com/office/drawing/2014/main" id="{BB92D838-28B5-0B2B-DA75-C92236B3B8F7}"/>
              </a:ext>
            </a:extLst>
          </p:cNvPr>
          <p:cNvSpPr>
            <a:spLocks noGrp="1"/>
          </p:cNvSpPr>
          <p:nvPr>
            <p:ph idx="1"/>
          </p:nvPr>
        </p:nvSpPr>
        <p:spPr>
          <a:xfrm>
            <a:off x="79269" y="1059008"/>
            <a:ext cx="8998718" cy="5108112"/>
          </a:xfrm>
          <a:ln>
            <a:noFill/>
          </a:ln>
        </p:spPr>
        <p:txBody>
          <a:bodyPr>
            <a:normAutofit lnSpcReduction="10000"/>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Fiscal Year 2024 annual average extraction rate (BGRS + SGRS) was approximately 1,901 gal per minute (gpm), </a:t>
            </a:r>
            <a:r>
              <a:rPr lang="en-US" sz="2400" b="1" dirty="0">
                <a:latin typeface="Arial" panose="020B0604020202020204" pitchFamily="34" charset="0"/>
                <a:cs typeface="Arial" panose="020B0604020202020204" pitchFamily="34" charset="0"/>
              </a:rPr>
              <a:t>well above </a:t>
            </a:r>
            <a:r>
              <a:rPr lang="en-US" sz="2400" dirty="0">
                <a:latin typeface="Arial" panose="020B0604020202020204" pitchFamily="34" charset="0"/>
                <a:cs typeface="Arial" panose="020B0604020202020204" pitchFamily="34" charset="0"/>
              </a:rPr>
              <a:t>the Global Operating Strategy (GOS) Operational Minimum of 1,745 gpm. </a:t>
            </a: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GOS is based on the 2001 TCE plume concentrations</a:t>
            </a: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FY24 TCE plume width is ~17% narrower than the FY 2001 plume.  TCE contained by TGRS during FY 2024. </a:t>
            </a:r>
          </a:p>
          <a:p>
            <a:pPr marL="285750" indent="-285750">
              <a:spcAft>
                <a:spcPts val="600"/>
              </a:spcAft>
            </a:pPr>
            <a:r>
              <a:rPr lang="en-US" sz="2400" dirty="0">
                <a:latin typeface="Arial" panose="020B0604020202020204" pitchFamily="34" charset="0"/>
                <a:cs typeface="Arial" panose="020B0604020202020204" pitchFamily="34" charset="0"/>
              </a:rPr>
              <a:t>In FY24, the BGRS pumped &gt; 820M gallons and removed almost 300 </a:t>
            </a:r>
            <a:r>
              <a:rPr lang="en-US" sz="2400" dirty="0" err="1">
                <a:latin typeface="Arial" panose="020B0604020202020204" pitchFamily="34" charset="0"/>
                <a:cs typeface="Arial" panose="020B0604020202020204" pitchFamily="34" charset="0"/>
              </a:rPr>
              <a:t>lbs</a:t>
            </a:r>
            <a:r>
              <a:rPr lang="en-US" sz="2400" dirty="0">
                <a:latin typeface="Arial" panose="020B0604020202020204" pitchFamily="34" charset="0"/>
                <a:cs typeface="Arial" panose="020B0604020202020204" pitchFamily="34" charset="0"/>
              </a:rPr>
              <a:t> of VOCs; and the SGRS pumped &gt;180M gallons and removed over 1,400 </a:t>
            </a:r>
            <a:r>
              <a:rPr lang="en-US" sz="2400" dirty="0" err="1">
                <a:latin typeface="Arial" panose="020B0604020202020204" pitchFamily="34" charset="0"/>
                <a:cs typeface="Arial" panose="020B0604020202020204" pitchFamily="34" charset="0"/>
              </a:rPr>
              <a:t>lbs</a:t>
            </a:r>
            <a:r>
              <a:rPr lang="en-US" sz="2400" dirty="0">
                <a:latin typeface="Arial" panose="020B0604020202020204" pitchFamily="34" charset="0"/>
                <a:cs typeface="Arial" panose="020B0604020202020204" pitchFamily="34" charset="0"/>
              </a:rPr>
              <a:t> of VOCs.</a:t>
            </a:r>
          </a:p>
          <a:p>
            <a:pPr marL="285750" indent="-285750">
              <a:spcAft>
                <a:spcPts val="600"/>
              </a:spcAft>
            </a:pPr>
            <a:r>
              <a:rPr lang="en-US" sz="2400" dirty="0">
                <a:latin typeface="Arial" panose="020B0604020202020204" pitchFamily="34" charset="0"/>
                <a:cs typeface="Arial" panose="020B0604020202020204" pitchFamily="34" charset="0"/>
              </a:rPr>
              <a:t>Upcoming: FY 2025 TGRS Operating Strategy Revision to optimize contaminant removal &amp; more efficiently sustain hydraulic containment of the source areas. </a:t>
            </a:r>
          </a:p>
        </p:txBody>
      </p:sp>
    </p:spTree>
    <p:extLst>
      <p:ext uri="{BB962C8B-B14F-4D97-AF65-F5344CB8AC3E}">
        <p14:creationId xmlns:p14="http://schemas.microsoft.com/office/powerpoint/2010/main" val="1801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B77E87C-0199-0DF7-3592-CD60AE0BD323}"/>
              </a:ext>
            </a:extLst>
          </p:cNvPr>
          <p:cNvSpPr>
            <a:spLocks noGrp="1"/>
          </p:cNvSpPr>
          <p:nvPr>
            <p:ph type="title"/>
          </p:nvPr>
        </p:nvSpPr>
        <p:spPr>
          <a:xfrm>
            <a:off x="2099432" y="11434"/>
            <a:ext cx="6976199" cy="647531"/>
          </a:xfrm>
        </p:spPr>
        <p:txBody>
          <a:bodyPr/>
          <a:lstStyle/>
          <a:p>
            <a:r>
              <a:rPr lang="en-US" dirty="0"/>
              <a:t>FY 2024 Daily Flow Rates</a:t>
            </a:r>
          </a:p>
        </p:txBody>
      </p:sp>
      <p:pic>
        <p:nvPicPr>
          <p:cNvPr id="8" name="Picture 7">
            <a:extLst>
              <a:ext uri="{FF2B5EF4-FFF2-40B4-BE49-F238E27FC236}">
                <a16:creationId xmlns:a16="http://schemas.microsoft.com/office/drawing/2014/main" id="{38193F94-0BDA-B066-0808-B18D1EE45FF7}"/>
              </a:ext>
            </a:extLst>
          </p:cNvPr>
          <p:cNvPicPr>
            <a:picLocks noChangeAspect="1"/>
          </p:cNvPicPr>
          <p:nvPr/>
        </p:nvPicPr>
        <p:blipFill>
          <a:blip r:embed="rId3"/>
          <a:srcRect/>
          <a:stretch/>
        </p:blipFill>
        <p:spPr>
          <a:xfrm>
            <a:off x="939514" y="542377"/>
            <a:ext cx="7264971" cy="5682190"/>
          </a:xfrm>
          <a:prstGeom prst="rect">
            <a:avLst/>
          </a:prstGeom>
        </p:spPr>
      </p:pic>
    </p:spTree>
    <p:extLst>
      <p:ext uri="{BB962C8B-B14F-4D97-AF65-F5344CB8AC3E}">
        <p14:creationId xmlns:p14="http://schemas.microsoft.com/office/powerpoint/2010/main" val="315524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2024 TCE Plume (3,000 feet wide)</a:t>
            </a:r>
          </a:p>
        </p:txBody>
      </p:sp>
      <p:pic>
        <p:nvPicPr>
          <p:cNvPr id="4" name="Picture 3">
            <a:extLst>
              <a:ext uri="{FF2B5EF4-FFF2-40B4-BE49-F238E27FC236}">
                <a16:creationId xmlns:a16="http://schemas.microsoft.com/office/drawing/2014/main" id="{29AF47FC-FD0C-9CA5-86B6-B39DB56B0222}"/>
              </a:ext>
            </a:extLst>
          </p:cNvPr>
          <p:cNvPicPr>
            <a:picLocks noChangeAspect="1"/>
          </p:cNvPicPr>
          <p:nvPr/>
        </p:nvPicPr>
        <p:blipFill>
          <a:blip r:embed="rId3"/>
          <a:srcRect/>
          <a:stretch/>
        </p:blipFill>
        <p:spPr>
          <a:xfrm>
            <a:off x="1448394" y="723206"/>
            <a:ext cx="5711386" cy="5519651"/>
          </a:xfrm>
          <a:prstGeom prst="rect">
            <a:avLst/>
          </a:prstGeom>
        </p:spPr>
      </p:pic>
    </p:spTree>
    <p:extLst>
      <p:ext uri="{BB962C8B-B14F-4D97-AF65-F5344CB8AC3E}">
        <p14:creationId xmlns:p14="http://schemas.microsoft.com/office/powerpoint/2010/main" val="39350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TGRS, SGRS Update</a:t>
            </a:r>
          </a:p>
        </p:txBody>
      </p:sp>
      <p:sp>
        <p:nvSpPr>
          <p:cNvPr id="2" name="TextBox 1">
            <a:extLst>
              <a:ext uri="{FF2B5EF4-FFF2-40B4-BE49-F238E27FC236}">
                <a16:creationId xmlns:a16="http://schemas.microsoft.com/office/drawing/2014/main" id="{0BDC68A5-F8F0-46B3-F540-5B32D658966A}"/>
              </a:ext>
            </a:extLst>
          </p:cNvPr>
          <p:cNvSpPr txBox="1"/>
          <p:nvPr/>
        </p:nvSpPr>
        <p:spPr>
          <a:xfrm>
            <a:off x="216544" y="968383"/>
            <a:ext cx="8710911" cy="5324535"/>
          </a:xfrm>
          <a:prstGeom prst="rect">
            <a:avLst/>
          </a:prstGeom>
          <a:noFill/>
        </p:spPr>
        <p:txBody>
          <a:bodyPr wrap="square" rtlCol="0">
            <a:spAutoFit/>
          </a:bodyPr>
          <a:lstStyle/>
          <a:p>
            <a:pPr marR="0" lvl="0" algn="l" defTabSz="457200" rtl="0" eaLnBrk="1" fontAlgn="auto" latinLnBrk="0" hangingPunct="1">
              <a:lnSpc>
                <a:spcPct val="100000"/>
              </a:lnSpc>
              <a:spcBef>
                <a:spcPts val="600"/>
              </a:spcBef>
              <a:spcAft>
                <a:spcPts val="600"/>
              </a:spcAft>
              <a:buClrTx/>
              <a:buSzTx/>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SGRS (Source Area) System Operation – AO + Air Stripper</a:t>
            </a:r>
          </a:p>
          <a:p>
            <a:pPr marL="342900" indent="-342900">
              <a:spcBef>
                <a:spcPts val="600"/>
              </a:spcBef>
              <a:spcAft>
                <a:spcPts val="6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System is operating and meeting all 1997 OU2 ROD and 2020 ESD #3 discharge criteria in monthly sampling since start up, including: </a:t>
            </a:r>
          </a:p>
          <a:p>
            <a:pPr>
              <a:spcBef>
                <a:spcPts val="600"/>
              </a:spcBef>
              <a:spcAft>
                <a:spcPts val="600"/>
              </a:spcAft>
              <a:defRPr/>
            </a:pPr>
            <a:endParaRPr lang="en-US" sz="1050" dirty="0">
              <a:latin typeface="Arial" panose="020B0604020202020204" pitchFamily="34" charset="0"/>
              <a:cs typeface="Arial" panose="020B0604020202020204" pitchFamily="34" charset="0"/>
            </a:endParaRPr>
          </a:p>
          <a:p>
            <a:pPr>
              <a:spcBef>
                <a:spcPts val="600"/>
              </a:spcBef>
              <a:spcAft>
                <a:spcPts val="600"/>
              </a:spcAft>
              <a:defRPr/>
            </a:pPr>
            <a:endParaRPr lang="en-US" sz="1050" dirty="0">
              <a:latin typeface="Arial" panose="020B0604020202020204" pitchFamily="34" charset="0"/>
              <a:cs typeface="Arial" panose="020B0604020202020204" pitchFamily="34" charset="0"/>
            </a:endParaRPr>
          </a:p>
          <a:p>
            <a:pPr>
              <a:spcBef>
                <a:spcPts val="600"/>
              </a:spcBef>
              <a:spcAft>
                <a:spcPts val="600"/>
              </a:spcAft>
              <a:defRPr/>
            </a:pPr>
            <a:endParaRPr lang="en-US" sz="1050" dirty="0">
              <a:latin typeface="Arial" panose="020B0604020202020204" pitchFamily="34" charset="0"/>
              <a:cs typeface="Arial" panose="020B0604020202020204" pitchFamily="34" charset="0"/>
            </a:endParaRPr>
          </a:p>
          <a:p>
            <a:pPr>
              <a:spcBef>
                <a:spcPts val="600"/>
              </a:spcBef>
              <a:spcAft>
                <a:spcPts val="600"/>
              </a:spcAft>
              <a:defRPr/>
            </a:pPr>
            <a:endParaRPr lang="en-US" sz="1050" dirty="0">
              <a:latin typeface="Arial" panose="020B0604020202020204" pitchFamily="34" charset="0"/>
              <a:cs typeface="Arial" panose="020B0604020202020204" pitchFamily="34" charset="0"/>
            </a:endParaRPr>
          </a:p>
          <a:p>
            <a:pPr>
              <a:spcBef>
                <a:spcPts val="600"/>
              </a:spcBef>
              <a:spcAft>
                <a:spcPts val="600"/>
              </a:spcAft>
              <a:defRPr/>
            </a:pPr>
            <a:endParaRPr lang="en-US" sz="14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Full treatment to criteria of 1,4-dioxane and TCE in AO reactor; air stripper only needed for chlorinated alkanes</a:t>
            </a:r>
          </a:p>
          <a:p>
            <a:pPr marL="342900" indent="-34290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Since the SGRS began operation, influent TCE and 1,4-Dioxane concentrations decreased by over 60%. TCE and 1,4-Dioxane concentrations in the individual SGRS extraction wells also decreasing.</a:t>
            </a:r>
          </a:p>
          <a:p>
            <a:pPr marL="342900" indent="-342900">
              <a:spcBef>
                <a:spcPts val="600"/>
              </a:spcBef>
              <a:spcAft>
                <a:spcPts val="600"/>
              </a:spcAft>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D82E351-AEC0-B0D0-0B19-B91D0500B95D}"/>
              </a:ext>
            </a:extLst>
          </p:cNvPr>
          <p:cNvPicPr>
            <a:picLocks noChangeAspect="1"/>
          </p:cNvPicPr>
          <p:nvPr/>
        </p:nvPicPr>
        <p:blipFill>
          <a:blip r:embed="rId3"/>
          <a:stretch>
            <a:fillRect/>
          </a:stretch>
        </p:blipFill>
        <p:spPr>
          <a:xfrm>
            <a:off x="916370" y="2303437"/>
            <a:ext cx="3377477" cy="1774090"/>
          </a:xfrm>
          <a:prstGeom prst="rect">
            <a:avLst/>
          </a:prstGeom>
        </p:spPr>
      </p:pic>
    </p:spTree>
    <p:extLst>
      <p:ext uri="{BB962C8B-B14F-4D97-AF65-F5344CB8AC3E}">
        <p14:creationId xmlns:p14="http://schemas.microsoft.com/office/powerpoint/2010/main" val="18274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F4-1EE0-514A-ABD2-BAC84AB2F1C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FD78F8-5DC2-E863-079A-E56F315B27FA}"/>
              </a:ext>
            </a:extLst>
          </p:cNvPr>
          <p:cNvSpPr>
            <a:spLocks noGrp="1"/>
          </p:cNvSpPr>
          <p:nvPr>
            <p:ph idx="1"/>
          </p:nvPr>
        </p:nvSpPr>
        <p:spPr>
          <a:xfrm>
            <a:off x="79269" y="1059008"/>
            <a:ext cx="8998718" cy="5108112"/>
          </a:xfrm>
          <a:ln>
            <a:noFill/>
          </a:ln>
        </p:spPr>
        <p:txBody>
          <a:bodyPr/>
          <a:lstStyle/>
          <a:p>
            <a:pPr marL="0" indent="0">
              <a:buNone/>
            </a:pPr>
            <a:r>
              <a:rPr lang="en-US" sz="2400" dirty="0">
                <a:latin typeface="ArialMT"/>
              </a:rPr>
              <a:t>SGRS </a:t>
            </a:r>
            <a:r>
              <a:rPr lang="en-US" sz="2400" dirty="0">
                <a:solidFill>
                  <a:prstClr val="black"/>
                </a:solidFill>
                <a:latin typeface="Arial" panose="020B0604020202020204" pitchFamily="34" charset="0"/>
                <a:cs typeface="Arial" panose="020B0604020202020204" pitchFamily="34" charset="0"/>
              </a:rPr>
              <a:t>startup sampling results</a:t>
            </a:r>
            <a:r>
              <a:rPr lang="en-US" sz="2400" b="0" i="0" u="none" strike="noStrike" baseline="0" dirty="0">
                <a:latin typeface="ArialMT"/>
              </a:rPr>
              <a:t>:</a:t>
            </a:r>
            <a:endParaRPr lang="en-US" sz="2400" dirty="0">
              <a:latin typeface="ArialMT"/>
            </a:endParaRPr>
          </a:p>
          <a:p>
            <a:pPr marL="342900" indent="-342900"/>
            <a:r>
              <a:rPr lang="en-US" sz="2400" dirty="0">
                <a:solidFill>
                  <a:prstClr val="black"/>
                </a:solidFill>
                <a:latin typeface="Arial" panose="020B0604020202020204" pitchFamily="34" charset="0"/>
                <a:cs typeface="Arial" panose="020B0604020202020204" pitchFamily="34" charset="0"/>
              </a:rPr>
              <a:t>Measured contaminants were much less than those assumed/modeled in April 2021</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No detectable ozone (previously assumed @ 0.18 </a:t>
            </a:r>
            <a:r>
              <a:rPr lang="en-US" dirty="0" err="1">
                <a:solidFill>
                  <a:prstClr val="black"/>
                </a:solidFill>
                <a:latin typeface="Arial" panose="020B0604020202020204" pitchFamily="34" charset="0"/>
                <a:cs typeface="Arial" panose="020B0604020202020204" pitchFamily="34" charset="0"/>
              </a:rPr>
              <a:t>lb</a:t>
            </a:r>
            <a:r>
              <a:rPr lang="en-US" dirty="0">
                <a:solidFill>
                  <a:prstClr val="black"/>
                </a:solidFill>
                <a:latin typeface="Arial" panose="020B0604020202020204" pitchFamily="34" charset="0"/>
                <a:cs typeface="Arial" panose="020B0604020202020204" pitchFamily="34" charset="0"/>
              </a:rPr>
              <a:t>/</a:t>
            </a:r>
            <a:r>
              <a:rPr lang="en-US" dirty="0" err="1">
                <a:solidFill>
                  <a:prstClr val="black"/>
                </a:solidFill>
                <a:latin typeface="Arial" panose="020B0604020202020204" pitchFamily="34" charset="0"/>
                <a:cs typeface="Arial" panose="020B0604020202020204" pitchFamily="34" charset="0"/>
              </a:rPr>
              <a:t>hr</a:t>
            </a:r>
            <a:r>
              <a:rPr lang="en-US" dirty="0">
                <a:solidFill>
                  <a:prstClr val="black"/>
                </a:solidFill>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TCE into air stripper less than 5 ug/L (vs. assumed @ 32 ug/L)</a:t>
            </a:r>
            <a:br>
              <a:rPr lang="en-US" dirty="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342900" indent="-342900"/>
            <a:r>
              <a:rPr lang="en-US" sz="2400" dirty="0">
                <a:solidFill>
                  <a:prstClr val="black"/>
                </a:solidFill>
                <a:latin typeface="ArialMT"/>
                <a:cs typeface="Arial" panose="020B0604020202020204" pitchFamily="34" charset="0"/>
              </a:rPr>
              <a:t>C</a:t>
            </a:r>
            <a:r>
              <a:rPr lang="en-US" sz="2400" dirty="0">
                <a:solidFill>
                  <a:prstClr val="black"/>
                </a:solidFill>
                <a:latin typeface="Arial" panose="020B0604020202020204" pitchFamily="34" charset="0"/>
                <a:cs typeface="Arial" panose="020B0604020202020204" pitchFamily="34" charset="0"/>
              </a:rPr>
              <a:t>onfirmed through MPCA screening model that SGRS air emissions are below State of Minnesota inhalation risks levels for acute, </a:t>
            </a:r>
            <a:r>
              <a:rPr lang="en-US" sz="2400" dirty="0" err="1">
                <a:solidFill>
                  <a:prstClr val="black"/>
                </a:solidFill>
                <a:latin typeface="Arial" panose="020B0604020202020204" pitchFamily="34" charset="0"/>
                <a:cs typeface="Arial" panose="020B0604020202020204" pitchFamily="34" charset="0"/>
              </a:rPr>
              <a:t>subchronic</a:t>
            </a:r>
            <a:r>
              <a:rPr lang="en-US" sz="2400" dirty="0">
                <a:solidFill>
                  <a:prstClr val="black"/>
                </a:solidFill>
                <a:latin typeface="Arial" panose="020B0604020202020204" pitchFamily="34" charset="0"/>
                <a:cs typeface="Arial" panose="020B0604020202020204" pitchFamily="34" charset="0"/>
              </a:rPr>
              <a:t>, chronic, and cancer exposures for at National Guard fence line.</a:t>
            </a:r>
          </a:p>
          <a:p>
            <a:pPr algn="l"/>
            <a:endParaRPr lang="en-US" sz="2400" b="0" i="0" u="none" strike="noStrike" baseline="0" dirty="0">
              <a:latin typeface="ArialMT"/>
            </a:endParaRPr>
          </a:p>
          <a:p>
            <a:pPr algn="l"/>
            <a:endParaRPr lang="en-US" dirty="0">
              <a:latin typeface="ArialMT"/>
            </a:endParaRPr>
          </a:p>
          <a:p>
            <a:endParaRPr lang="en-US" dirty="0"/>
          </a:p>
        </p:txBody>
      </p:sp>
      <p:sp>
        <p:nvSpPr>
          <p:cNvPr id="5" name="Title 4">
            <a:extLst>
              <a:ext uri="{FF2B5EF4-FFF2-40B4-BE49-F238E27FC236}">
                <a16:creationId xmlns:a16="http://schemas.microsoft.com/office/drawing/2014/main" id="{4C4E5952-567E-BED3-D3C5-56D9A9C71EBA}"/>
              </a:ext>
            </a:extLst>
          </p:cNvPr>
          <p:cNvSpPr>
            <a:spLocks noGrp="1"/>
          </p:cNvSpPr>
          <p:nvPr>
            <p:ph type="title"/>
          </p:nvPr>
        </p:nvSpPr>
        <p:spPr/>
        <p:txBody>
          <a:bodyPr/>
          <a:lstStyle/>
          <a:p>
            <a:r>
              <a:rPr lang="en-US" dirty="0"/>
              <a:t>SGRS Air Emissions</a:t>
            </a:r>
          </a:p>
        </p:txBody>
      </p:sp>
    </p:spTree>
    <p:extLst>
      <p:ext uri="{BB962C8B-B14F-4D97-AF65-F5344CB8AC3E}">
        <p14:creationId xmlns:p14="http://schemas.microsoft.com/office/powerpoint/2010/main" val="85198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97617-7AC2-8174-8F6B-610D21AF24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E7D6C3-F431-C898-24BE-8FF1FB763605}"/>
              </a:ext>
            </a:extLst>
          </p:cNvPr>
          <p:cNvSpPr>
            <a:spLocks noGrp="1"/>
          </p:cNvSpPr>
          <p:nvPr>
            <p:ph type="title"/>
          </p:nvPr>
        </p:nvSpPr>
        <p:spPr/>
        <p:txBody>
          <a:bodyPr/>
          <a:lstStyle/>
          <a:p>
            <a:r>
              <a:rPr lang="en-US" dirty="0"/>
              <a:t>TGRS, BGRS Update</a:t>
            </a:r>
          </a:p>
        </p:txBody>
      </p:sp>
      <p:sp>
        <p:nvSpPr>
          <p:cNvPr id="2" name="TextBox 1">
            <a:extLst>
              <a:ext uri="{FF2B5EF4-FFF2-40B4-BE49-F238E27FC236}">
                <a16:creationId xmlns:a16="http://schemas.microsoft.com/office/drawing/2014/main" id="{AD768BF6-5613-A59E-989C-F59CE4557650}"/>
              </a:ext>
            </a:extLst>
          </p:cNvPr>
          <p:cNvSpPr txBox="1"/>
          <p:nvPr/>
        </p:nvSpPr>
        <p:spPr>
          <a:xfrm>
            <a:off x="227814" y="753779"/>
            <a:ext cx="8458985" cy="2708434"/>
          </a:xfrm>
          <a:prstGeom prst="rect">
            <a:avLst/>
          </a:prstGeom>
          <a:noFill/>
        </p:spPr>
        <p:txBody>
          <a:bodyPr wrap="square" rtlCol="0">
            <a:spAutoFit/>
          </a:bodyPr>
          <a:lstStyle/>
          <a:p>
            <a:pPr marR="0" lvl="0" algn="l" defTabSz="457200" rtl="0" eaLnBrk="1" fontAlgn="auto" latinLnBrk="0" hangingPunct="1">
              <a:lnSpc>
                <a:spcPct val="100000"/>
              </a:lnSpc>
              <a:spcBef>
                <a:spcPts val="600"/>
              </a:spcBef>
              <a:spcAft>
                <a:spcPts val="600"/>
              </a:spcAft>
              <a:buClrTx/>
              <a:buSzTx/>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BGRS (Boundary) System Operation – Air Stripper</a:t>
            </a:r>
          </a:p>
          <a:p>
            <a:pPr marL="342900" indent="-342900">
              <a:spcBef>
                <a:spcPts val="600"/>
              </a:spcBef>
              <a:spcAft>
                <a:spcPts val="6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System is operating and BGRS Effluent samples met all 1997 OU2 ROD discharge criteria in monthly sampling completed during FY 2024.</a:t>
            </a:r>
          </a:p>
          <a:p>
            <a:pPr marL="800100" lvl="1" indent="-34290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TCE all less than 5 µg/L limit</a:t>
            </a:r>
          </a:p>
          <a:p>
            <a:pPr marL="800100" lvl="1" indent="-34290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All other contaminants of concern were non-detect (&lt;1.0 µg/L) </a:t>
            </a:r>
          </a:p>
          <a:p>
            <a:pPr lvl="1">
              <a:spcBef>
                <a:spcPts val="600"/>
              </a:spcBef>
              <a:spcAft>
                <a:spcPts val="600"/>
              </a:spcAft>
              <a:defRPr/>
            </a:pPr>
            <a:r>
              <a:rPr lang="en-US" sz="1800" dirty="0">
                <a:latin typeface="Arial" panose="020B0604020202020204" pitchFamily="34" charset="0"/>
                <a:cs typeface="Arial" panose="020B0604020202020204" pitchFamily="34" charset="0"/>
              </a:rPr>
              <a:t>BGRS VOC influent concentrations were consistent from                               FY 2023 to FY 2024 - Averaging ~44 µg/L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6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C3C5-0BE9-5567-4BFE-4248740AA9C0}"/>
              </a:ext>
            </a:extLst>
          </p:cNvPr>
          <p:cNvSpPr>
            <a:spLocks noGrp="1"/>
          </p:cNvSpPr>
          <p:nvPr>
            <p:ph type="ctrTitle"/>
          </p:nvPr>
        </p:nvSpPr>
        <p:spPr>
          <a:xfrm>
            <a:off x="591671" y="1122363"/>
            <a:ext cx="8083603" cy="2133599"/>
          </a:xfrm>
        </p:spPr>
        <p:txBody>
          <a:bodyPr>
            <a:normAutofit fontScale="90000"/>
          </a:bodyPr>
          <a:lstStyle/>
          <a:p>
            <a:r>
              <a:rPr lang="en-US" sz="4000" dirty="0"/>
              <a:t>Round Lake </a:t>
            </a:r>
            <a:br>
              <a:rPr lang="en-US" sz="4000" dirty="0"/>
            </a:br>
            <a:r>
              <a:rPr lang="en-US" sz="4000" dirty="0"/>
              <a:t>Remedial Design / Remedial Action</a:t>
            </a:r>
            <a:br>
              <a:rPr lang="en-US" sz="4000" dirty="0"/>
            </a:br>
            <a:r>
              <a:rPr lang="en-US" sz="4000" dirty="0"/>
              <a:t>Update</a:t>
            </a:r>
          </a:p>
        </p:txBody>
      </p:sp>
      <p:sp>
        <p:nvSpPr>
          <p:cNvPr id="3" name="Subtitle 2">
            <a:extLst>
              <a:ext uri="{FF2B5EF4-FFF2-40B4-BE49-F238E27FC236}">
                <a16:creationId xmlns:a16="http://schemas.microsoft.com/office/drawing/2014/main" id="{824A6E76-CED3-99A6-A559-4FF0DBA314D3}"/>
              </a:ext>
            </a:extLst>
          </p:cNvPr>
          <p:cNvSpPr>
            <a:spLocks noGrp="1"/>
          </p:cNvSpPr>
          <p:nvPr>
            <p:ph type="subTitle" idx="1"/>
          </p:nvPr>
        </p:nvSpPr>
        <p:spPr/>
        <p:txBody>
          <a:bodyPr/>
          <a:lstStyle/>
          <a:p>
            <a:r>
              <a:rPr lang="en-US" dirty="0"/>
              <a:t>Twin Cities Army Ammunition Plant: Round Lake</a:t>
            </a:r>
          </a:p>
          <a:p>
            <a:r>
              <a:rPr lang="en-US" dirty="0"/>
              <a:t>Arden Hills, Minnesota</a:t>
            </a:r>
          </a:p>
          <a:p>
            <a:r>
              <a:rPr lang="en-US" dirty="0"/>
              <a:t>Contract No. W9128F22D0002</a:t>
            </a:r>
          </a:p>
        </p:txBody>
      </p:sp>
    </p:spTree>
    <p:extLst>
      <p:ext uri="{BB962C8B-B14F-4D97-AF65-F5344CB8AC3E}">
        <p14:creationId xmlns:p14="http://schemas.microsoft.com/office/powerpoint/2010/main" val="4207477406"/>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a:bodyPr>
          <a:lstStyle/>
          <a:p>
            <a:pPr marL="342900" indent="-342900"/>
            <a:r>
              <a:rPr lang="en-US" dirty="0">
                <a:latin typeface="Arial" panose="020B0604020202020204" pitchFamily="34" charset="0"/>
                <a:cs typeface="Arial" panose="020B0604020202020204" pitchFamily="34" charset="0"/>
              </a:rPr>
              <a:t>Development activity has not begun in this area and there are currently no receptors.  Modeling and sampling completed in 2020.</a:t>
            </a: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80% reduction in TCE </a:t>
            </a:r>
            <a:r>
              <a:rPr lang="en-US" dirty="0">
                <a:latin typeface="Arial" panose="020B0604020202020204" pitchFamily="34" charset="0"/>
                <a:cs typeface="Arial" panose="020B0604020202020204" pitchFamily="34" charset="0"/>
              </a:rPr>
              <a:t>influent concentrations at BGRS s</a:t>
            </a:r>
            <a:r>
              <a:rPr lang="en-US" sz="2800" dirty="0">
                <a:latin typeface="Arial" panose="020B0604020202020204" pitchFamily="34" charset="0"/>
                <a:cs typeface="Arial" panose="020B0604020202020204" pitchFamily="34" charset="0"/>
              </a:rPr>
              <a:t>ince SC-5 and SC-1 were rerouted from BGRS to SGRS. Influent </a:t>
            </a:r>
            <a:r>
              <a:rPr lang="en-US" sz="2800" dirty="0">
                <a:solidFill>
                  <a:prstClr val="black"/>
                </a:solidFill>
                <a:latin typeface="Arial" panose="020B0604020202020204" pitchFamily="34" charset="0"/>
                <a:cs typeface="Arial" panose="020B0604020202020204" pitchFamily="34" charset="0"/>
              </a:rPr>
              <a:t>TCE reduced from 201 µg/L in 2020 to less than 40 µg/L in 2024.</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TCE emission rate through Dec 2024 = 0.0036 g/s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(2020 modeled emission rate = 0.005 g/s). </a:t>
            </a:r>
            <a:endParaRPr lang="en-US" sz="2800" dirty="0">
              <a:latin typeface="Arial" panose="020B0604020202020204" pitchFamily="34" charset="0"/>
              <a:cs typeface="Arial" panose="020B0604020202020204" pitchFamily="34" charset="0"/>
            </a:endParaRPr>
          </a:p>
          <a:p>
            <a:pPr marL="342900" indent="-342900"/>
            <a:r>
              <a:rPr lang="en-US" dirty="0">
                <a:latin typeface="Arial" panose="020B0604020202020204" pitchFamily="34" charset="0"/>
                <a:cs typeface="Arial" panose="020B0604020202020204" pitchFamily="34" charset="0"/>
              </a:rPr>
              <a:t>Additional air sampling and modeling will be completed for BGRS emissions once new TGRS operational flow rates are established. </a:t>
            </a:r>
            <a:endParaRPr lang="en-US" sz="3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BGRS Air Emissions</a:t>
            </a:r>
          </a:p>
        </p:txBody>
      </p:sp>
    </p:spTree>
    <p:extLst>
      <p:ext uri="{BB962C8B-B14F-4D97-AF65-F5344CB8AC3E}">
        <p14:creationId xmlns:p14="http://schemas.microsoft.com/office/powerpoint/2010/main" val="411661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F5E569-9660-8FBE-CA8B-F3565BBFD335}"/>
              </a:ext>
            </a:extLst>
          </p:cNvPr>
          <p:cNvSpPr>
            <a:spLocks noGrp="1"/>
          </p:cNvSpPr>
          <p:nvPr>
            <p:ph idx="1"/>
          </p:nvPr>
        </p:nvSpPr>
        <p:spPr>
          <a:ln>
            <a:noFill/>
          </a:ln>
        </p:spPr>
        <p:txBody>
          <a:bodyPr>
            <a:normAutofit fontScale="77500" lnSpcReduction="20000"/>
          </a:bodyPr>
          <a:lstStyle/>
          <a:p>
            <a:r>
              <a:rPr lang="en-US" dirty="0"/>
              <a:t>A Preliminary Assessment and Site Inspection (PA/SI) was finalized in September of 2023.</a:t>
            </a:r>
          </a:p>
          <a:p>
            <a:r>
              <a:rPr lang="en-US" dirty="0"/>
              <a:t>In July of 2024, the Army received a joint letter from EPA and MPCA disagreeing with the number of Areas of Potential Interest (AOPIs) moving forward to a Remedial Investigation and Feasibility Study (RI/FS).</a:t>
            </a:r>
          </a:p>
          <a:p>
            <a:r>
              <a:rPr lang="en-US" dirty="0">
                <a:solidFill>
                  <a:srgbClr val="FF0000"/>
                </a:solidFill>
              </a:rPr>
              <a:t>In November of 2024, a discussion between USAEC and EPA was held to discuss a path forwards, this includes a supplemental screening and sampling event to identify sites potentially missed during the PA/SI. This effort will be combined with the RI/FS contract</a:t>
            </a:r>
            <a:r>
              <a:rPr lang="en-US" dirty="0"/>
              <a:t>.</a:t>
            </a:r>
          </a:p>
          <a:p>
            <a:r>
              <a:rPr lang="en-US" dirty="0">
                <a:solidFill>
                  <a:srgbClr val="FF0000"/>
                </a:solidFill>
              </a:rPr>
              <a:t>In January 2025, the Department of Defense adopted new screening levels for PFAS. Due to this two additional AOPIs have been added to the RI, the Southwest Sewer System (Site J) and the Open Burn Area/Salvage Area (Site C).</a:t>
            </a:r>
          </a:p>
          <a:p>
            <a:r>
              <a:rPr lang="en-US" dirty="0"/>
              <a:t>A RI/FS contract is currently being built with an expected award during 4</a:t>
            </a:r>
            <a:r>
              <a:rPr lang="en-US" baseline="30000" dirty="0"/>
              <a:t>th</a:t>
            </a:r>
            <a:r>
              <a:rPr lang="en-US" dirty="0"/>
              <a:t> quarter FY25 pending funds availability.</a:t>
            </a:r>
          </a:p>
        </p:txBody>
      </p:sp>
      <p:sp>
        <p:nvSpPr>
          <p:cNvPr id="3" name="Title 2">
            <a:extLst>
              <a:ext uri="{FF2B5EF4-FFF2-40B4-BE49-F238E27FC236}">
                <a16:creationId xmlns:a16="http://schemas.microsoft.com/office/drawing/2014/main" id="{DF93659A-79BE-B9D3-F00B-697CC0CBDB57}"/>
              </a:ext>
            </a:extLst>
          </p:cNvPr>
          <p:cNvSpPr>
            <a:spLocks noGrp="1"/>
          </p:cNvSpPr>
          <p:nvPr>
            <p:ph type="title"/>
          </p:nvPr>
        </p:nvSpPr>
        <p:spPr/>
        <p:txBody>
          <a:bodyPr/>
          <a:lstStyle/>
          <a:p>
            <a:r>
              <a:rPr lang="en-US" dirty="0"/>
              <a:t>PFAS</a:t>
            </a:r>
          </a:p>
        </p:txBody>
      </p:sp>
    </p:spTree>
    <p:extLst>
      <p:ext uri="{BB962C8B-B14F-4D97-AF65-F5344CB8AC3E}">
        <p14:creationId xmlns:p14="http://schemas.microsoft.com/office/powerpoint/2010/main" val="180828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Map of AOPIs</a:t>
            </a:r>
          </a:p>
        </p:txBody>
      </p:sp>
      <p:pic>
        <p:nvPicPr>
          <p:cNvPr id="7" name="Content Placeholder 6">
            <a:extLst>
              <a:ext uri="{FF2B5EF4-FFF2-40B4-BE49-F238E27FC236}">
                <a16:creationId xmlns:a16="http://schemas.microsoft.com/office/drawing/2014/main" id="{FBEF9C74-E93B-A613-0500-E59B2D93B14C}"/>
              </a:ext>
            </a:extLst>
          </p:cNvPr>
          <p:cNvPicPr>
            <a:picLocks noGrp="1" noChangeAspect="1"/>
          </p:cNvPicPr>
          <p:nvPr>
            <p:ph idx="1"/>
          </p:nvPr>
        </p:nvPicPr>
        <p:blipFill>
          <a:blip r:embed="rId3"/>
          <a:stretch>
            <a:fillRect/>
          </a:stretch>
        </p:blipFill>
        <p:spPr>
          <a:xfrm>
            <a:off x="328025" y="530438"/>
            <a:ext cx="5383043" cy="5797124"/>
          </a:xfrm>
        </p:spPr>
      </p:pic>
      <p:sp>
        <p:nvSpPr>
          <p:cNvPr id="2" name="TextBox 1">
            <a:extLst>
              <a:ext uri="{FF2B5EF4-FFF2-40B4-BE49-F238E27FC236}">
                <a16:creationId xmlns:a16="http://schemas.microsoft.com/office/drawing/2014/main" id="{4A03A1BB-38F3-9454-F9B4-19F89F595C28}"/>
              </a:ext>
            </a:extLst>
          </p:cNvPr>
          <p:cNvSpPr txBox="1"/>
          <p:nvPr/>
        </p:nvSpPr>
        <p:spPr>
          <a:xfrm>
            <a:off x="5829300" y="1725765"/>
            <a:ext cx="3105150" cy="3016210"/>
          </a:xfrm>
          <a:prstGeom prst="rect">
            <a:avLst/>
          </a:prstGeom>
          <a:noFill/>
        </p:spPr>
        <p:txBody>
          <a:bodyPr wrap="square" rtlCol="0">
            <a:spAutoFit/>
          </a:bodyPr>
          <a:lstStyle/>
          <a:p>
            <a:r>
              <a:rPr lang="en-US" sz="2400" dirty="0"/>
              <a:t>Current PFAS AOPIs</a:t>
            </a:r>
          </a:p>
          <a:p>
            <a:pPr marL="342900" indent="-342900">
              <a:buFont typeface="Arial" panose="020B0604020202020204" pitchFamily="34" charset="0"/>
              <a:buChar char="•"/>
            </a:pPr>
            <a:r>
              <a:rPr lang="en-US" sz="2400" dirty="0"/>
              <a:t>Building 103</a:t>
            </a:r>
          </a:p>
          <a:p>
            <a:pPr marL="342900" indent="-342900">
              <a:buFont typeface="Arial" panose="020B0604020202020204" pitchFamily="34" charset="0"/>
              <a:buChar char="•"/>
            </a:pPr>
            <a:r>
              <a:rPr lang="en-US" sz="2400" dirty="0"/>
              <a:t>Building 157</a:t>
            </a:r>
          </a:p>
          <a:p>
            <a:pPr marL="342900" indent="-342900">
              <a:buFont typeface="Arial" panose="020B0604020202020204" pitchFamily="34" charset="0"/>
              <a:buChar char="•"/>
            </a:pPr>
            <a:r>
              <a:rPr lang="en-US" sz="2400" dirty="0"/>
              <a:t>Building 502</a:t>
            </a:r>
          </a:p>
          <a:p>
            <a:pPr marL="342900" indent="-342900">
              <a:buFont typeface="Arial" panose="020B0604020202020204" pitchFamily="34" charset="0"/>
              <a:buChar char="•"/>
            </a:pPr>
            <a:r>
              <a:rPr lang="en-US" sz="2400" dirty="0"/>
              <a:t>Building 576</a:t>
            </a:r>
          </a:p>
          <a:p>
            <a:pPr marL="342900" indent="-342900">
              <a:buFont typeface="Arial" panose="020B0604020202020204" pitchFamily="34" charset="0"/>
              <a:buChar char="•"/>
            </a:pPr>
            <a:r>
              <a:rPr lang="en-US" sz="2400" dirty="0"/>
              <a:t>Site C</a:t>
            </a:r>
          </a:p>
          <a:p>
            <a:pPr marL="342900" indent="-342900">
              <a:buFont typeface="Arial" panose="020B0604020202020204" pitchFamily="34" charset="0"/>
              <a:buChar char="•"/>
            </a:pPr>
            <a:r>
              <a:rPr lang="en-US" sz="2400" dirty="0"/>
              <a:t>Site J</a:t>
            </a:r>
          </a:p>
          <a:p>
            <a:endParaRPr lang="en-US" sz="2200" dirty="0"/>
          </a:p>
        </p:txBody>
      </p:sp>
    </p:spTree>
    <p:extLst>
      <p:ext uri="{BB962C8B-B14F-4D97-AF65-F5344CB8AC3E}">
        <p14:creationId xmlns:p14="http://schemas.microsoft.com/office/powerpoint/2010/main" val="330355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a:bodyPr>
          <a:lstStyle/>
          <a:p>
            <a:r>
              <a:rPr lang="en-US" dirty="0"/>
              <a:t>USGS Groundwater Model Update</a:t>
            </a:r>
          </a:p>
          <a:p>
            <a:pPr marL="0" indent="0">
              <a:buNone/>
            </a:pPr>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Additional Presentations</a:t>
            </a:r>
          </a:p>
        </p:txBody>
      </p:sp>
    </p:spTree>
    <p:extLst>
      <p:ext uri="{BB962C8B-B14F-4D97-AF65-F5344CB8AC3E}">
        <p14:creationId xmlns:p14="http://schemas.microsoft.com/office/powerpoint/2010/main" val="351471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fontScale="85000" lnSpcReduction="20000"/>
          </a:bodyPr>
          <a:lstStyle/>
          <a:p>
            <a:r>
              <a:rPr lang="en-US" dirty="0"/>
              <a:t>OU1</a:t>
            </a:r>
          </a:p>
          <a:p>
            <a:pPr lvl="1"/>
            <a:r>
              <a:rPr lang="en-US" sz="2400" dirty="0"/>
              <a:t>Optimization identified a need for a new well in New Brighton. </a:t>
            </a:r>
          </a:p>
          <a:p>
            <a:pPr lvl="1"/>
            <a:r>
              <a:rPr lang="en-US" sz="2400" dirty="0">
                <a:effectLst/>
                <a:ea typeface="Times New Roman" panose="02020603050405020304" pitchFamily="18" charset="0"/>
              </a:rPr>
              <a:t>Begin industrial well abandonment (3 wells).</a:t>
            </a:r>
          </a:p>
          <a:p>
            <a:pPr lvl="1"/>
            <a:r>
              <a:rPr lang="en-US" dirty="0">
                <a:ea typeface="Times New Roman" panose="02020603050405020304" pitchFamily="18" charset="0"/>
              </a:rPr>
              <a:t>Begin installation of 4 monitoring wells.</a:t>
            </a:r>
            <a:endParaRPr lang="en-US" sz="2400" dirty="0">
              <a:effectLst/>
              <a:ea typeface="Times New Roman" panose="02020603050405020304" pitchFamily="18" charset="0"/>
            </a:endParaRPr>
          </a:p>
          <a:p>
            <a:r>
              <a:rPr lang="en-US" dirty="0"/>
              <a:t>OU2</a:t>
            </a:r>
          </a:p>
          <a:p>
            <a:pPr lvl="1"/>
            <a:r>
              <a:rPr lang="en-US" dirty="0"/>
              <a:t>Begin abandonment of 42 monitoring wells.</a:t>
            </a:r>
          </a:p>
          <a:p>
            <a:pPr lvl="1"/>
            <a:r>
              <a:rPr lang="en-US" dirty="0"/>
              <a:t>Begin installation of 1 monitoring well including optimization of the monitoring well network.</a:t>
            </a:r>
          </a:p>
          <a:p>
            <a:pPr lvl="1"/>
            <a:r>
              <a:rPr lang="en-US" dirty="0"/>
              <a:t>Begin Risk Assessment for unrestricted land use.</a:t>
            </a:r>
          </a:p>
          <a:p>
            <a:pPr lvl="1"/>
            <a:r>
              <a:rPr lang="en-US" dirty="0"/>
              <a:t>135 Primer Tracer Area – sold.</a:t>
            </a:r>
          </a:p>
          <a:p>
            <a:r>
              <a:rPr lang="en-US" dirty="0"/>
              <a:t>OU3</a:t>
            </a:r>
          </a:p>
          <a:p>
            <a:pPr lvl="1"/>
            <a:r>
              <a:rPr lang="en-US" dirty="0"/>
              <a:t>Continue groundwater monitoring.</a:t>
            </a:r>
          </a:p>
          <a:p>
            <a:r>
              <a:rPr lang="en-US" dirty="0"/>
              <a:t>Round Lake</a:t>
            </a:r>
          </a:p>
          <a:p>
            <a:pPr lvl="1"/>
            <a:r>
              <a:rPr lang="en-US" dirty="0"/>
              <a:t>Continue remedial design.</a:t>
            </a:r>
          </a:p>
          <a:p>
            <a:r>
              <a:rPr lang="en-US" dirty="0"/>
              <a:t>Administrative Record/Information Repository</a:t>
            </a:r>
          </a:p>
          <a:p>
            <a:pPr lvl="1"/>
            <a:r>
              <a:rPr lang="en-US" dirty="0"/>
              <a:t>Army working with Arden Hills Army Training Site (AHATS) to enlarge space.</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What’s Next</a:t>
            </a:r>
          </a:p>
        </p:txBody>
      </p:sp>
    </p:spTree>
    <p:extLst>
      <p:ext uri="{BB962C8B-B14F-4D97-AF65-F5344CB8AC3E}">
        <p14:creationId xmlns:p14="http://schemas.microsoft.com/office/powerpoint/2010/main" val="171055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r>
              <a:rPr lang="en-US" dirty="0"/>
              <a:t>Recommend next RAB </a:t>
            </a:r>
            <a:r>
              <a:rPr lang="en-US"/>
              <a:t>meeting 16 </a:t>
            </a:r>
            <a:r>
              <a:rPr lang="en-US" dirty="0"/>
              <a:t>September 2025.</a:t>
            </a:r>
          </a:p>
          <a:p>
            <a:r>
              <a:rPr lang="en-US" dirty="0"/>
              <a:t>Topics for future RAB meetings?</a:t>
            </a:r>
          </a:p>
          <a:p>
            <a:r>
              <a:rPr lang="en-US" dirty="0"/>
              <a:t>Additional administrative requirements for RAB?</a:t>
            </a:r>
          </a:p>
          <a:p>
            <a:r>
              <a:rPr lang="en-US" dirty="0"/>
              <a:t>Suggestions for improvement of RAB?</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New Business</a:t>
            </a:r>
          </a:p>
        </p:txBody>
      </p:sp>
    </p:spTree>
    <p:extLst>
      <p:ext uri="{BB962C8B-B14F-4D97-AF65-F5344CB8AC3E}">
        <p14:creationId xmlns:p14="http://schemas.microsoft.com/office/powerpoint/2010/main" val="20580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normAutofit/>
          </a:bodyPr>
          <a:lstStyle/>
          <a:p>
            <a:pPr>
              <a:lnSpc>
                <a:spcPct val="150000"/>
              </a:lnSpc>
            </a:pPr>
            <a:r>
              <a:rPr lang="en-US" sz="2800" dirty="0"/>
              <a:t>Review/Approve minutes of last meeting</a:t>
            </a:r>
          </a:p>
          <a:p>
            <a:pPr>
              <a:lnSpc>
                <a:spcPct val="150000"/>
              </a:lnSpc>
            </a:pPr>
            <a:r>
              <a:rPr lang="en-US" sz="2800" dirty="0"/>
              <a:t>Old Business</a:t>
            </a:r>
          </a:p>
          <a:p>
            <a:pPr>
              <a:lnSpc>
                <a:spcPct val="150000"/>
              </a:lnSpc>
            </a:pPr>
            <a:r>
              <a:rPr lang="en-US" sz="2800" dirty="0"/>
              <a:t>Cleanup Status Update</a:t>
            </a:r>
          </a:p>
          <a:p>
            <a:pPr>
              <a:lnSpc>
                <a:spcPct val="150000"/>
              </a:lnSpc>
            </a:pPr>
            <a:r>
              <a:rPr lang="en-US" sz="2800" dirty="0"/>
              <a:t>New Business</a:t>
            </a:r>
          </a:p>
          <a:p>
            <a:pPr>
              <a:lnSpc>
                <a:spcPct val="150000"/>
              </a:lnSpc>
            </a:pPr>
            <a:r>
              <a:rPr lang="en-US" sz="2800" dirty="0"/>
              <a:t>Next Meeting Agenda</a:t>
            </a:r>
          </a:p>
          <a:p>
            <a:pPr>
              <a:lnSpc>
                <a:spcPct val="150000"/>
              </a:lnSpc>
            </a:pPr>
            <a:r>
              <a:rPr lang="en-US" sz="2800" dirty="0"/>
              <a:t>Public Comments</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Next Meeting Agenda</a:t>
            </a:r>
          </a:p>
        </p:txBody>
      </p:sp>
    </p:spTree>
    <p:extLst>
      <p:ext uri="{BB962C8B-B14F-4D97-AF65-F5344CB8AC3E}">
        <p14:creationId xmlns:p14="http://schemas.microsoft.com/office/powerpoint/2010/main" val="8325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r>
              <a:rPr lang="en-US" dirty="0"/>
              <a:t>Does anyone have any comments, concerns or suggestions</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Public Comments</a:t>
            </a:r>
          </a:p>
        </p:txBody>
      </p:sp>
    </p:spTree>
    <p:extLst>
      <p:ext uri="{BB962C8B-B14F-4D97-AF65-F5344CB8AC3E}">
        <p14:creationId xmlns:p14="http://schemas.microsoft.com/office/powerpoint/2010/main" val="18234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a:ln>
            <a:noFill/>
          </a:ln>
        </p:spPr>
        <p:txBody>
          <a:bodyPr/>
          <a:lstStyle/>
          <a:p>
            <a:r>
              <a:rPr lang="en-US" dirty="0"/>
              <a:t>You can ask questions now or at anytime using the email listed on the website.</a:t>
            </a:r>
          </a:p>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Questions</a:t>
            </a:r>
          </a:p>
        </p:txBody>
      </p:sp>
      <p:pic>
        <p:nvPicPr>
          <p:cNvPr id="2" name="Picture 1">
            <a:extLst>
              <a:ext uri="{FF2B5EF4-FFF2-40B4-BE49-F238E27FC236}">
                <a16:creationId xmlns:a16="http://schemas.microsoft.com/office/drawing/2014/main" id="{04AF8302-ECAC-5EEF-37DD-8B59FC956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312" y="2578245"/>
            <a:ext cx="5752213" cy="3827377"/>
          </a:xfrm>
          <a:prstGeom prst="rect">
            <a:avLst/>
          </a:prstGeom>
        </p:spPr>
      </p:pic>
    </p:spTree>
    <p:extLst>
      <p:ext uri="{BB962C8B-B14F-4D97-AF65-F5344CB8AC3E}">
        <p14:creationId xmlns:p14="http://schemas.microsoft.com/office/powerpoint/2010/main" val="94815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79269" y="1059008"/>
            <a:ext cx="8998718" cy="5108112"/>
          </a:xfrm>
        </p:spPr>
        <p:txBody>
          <a:bodyPr/>
          <a:lstStyle/>
          <a:p>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p:txBody>
          <a:bodyPr/>
          <a:lstStyle/>
          <a:p>
            <a:r>
              <a:rPr lang="en-US" dirty="0"/>
              <a:t>Slide Title Goes Here</a:t>
            </a:r>
          </a:p>
        </p:txBody>
      </p:sp>
    </p:spTree>
    <p:extLst>
      <p:ext uri="{BB962C8B-B14F-4D97-AF65-F5344CB8AC3E}">
        <p14:creationId xmlns:p14="http://schemas.microsoft.com/office/powerpoint/2010/main" val="17181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27E3-7DF6-DD44-9290-353A52A2A3DA}"/>
              </a:ext>
            </a:extLst>
          </p:cNvPr>
          <p:cNvSpPr>
            <a:spLocks noGrp="1"/>
          </p:cNvSpPr>
          <p:nvPr>
            <p:ph type="title"/>
          </p:nvPr>
        </p:nvSpPr>
        <p:spPr>
          <a:xfrm>
            <a:off x="1746269" y="211219"/>
            <a:ext cx="6976199" cy="647531"/>
          </a:xfrm>
        </p:spPr>
        <p:txBody>
          <a:bodyPr/>
          <a:lstStyle/>
          <a:p>
            <a:r>
              <a:rPr lang="en-US" dirty="0"/>
              <a:t>Agenda</a:t>
            </a:r>
          </a:p>
        </p:txBody>
      </p:sp>
      <p:sp>
        <p:nvSpPr>
          <p:cNvPr id="3" name="Content Placeholder 2">
            <a:extLst>
              <a:ext uri="{FF2B5EF4-FFF2-40B4-BE49-F238E27FC236}">
                <a16:creationId xmlns:a16="http://schemas.microsoft.com/office/drawing/2014/main" id="{1F440E04-74DE-8E9C-8B7B-0D7DBD43123B}"/>
              </a:ext>
            </a:extLst>
          </p:cNvPr>
          <p:cNvSpPr>
            <a:spLocks noGrp="1"/>
          </p:cNvSpPr>
          <p:nvPr>
            <p:ph idx="1"/>
          </p:nvPr>
        </p:nvSpPr>
        <p:spPr>
          <a:xfrm>
            <a:off x="726541" y="1059008"/>
            <a:ext cx="7995927" cy="4813906"/>
          </a:xfrm>
        </p:spPr>
        <p:txBody>
          <a:bodyPr/>
          <a:lstStyle/>
          <a:p>
            <a:pPr>
              <a:spcBef>
                <a:spcPts val="0"/>
              </a:spcBef>
              <a:spcAft>
                <a:spcPts val="2400"/>
              </a:spcAft>
            </a:pPr>
            <a:r>
              <a:rPr lang="en-US" dirty="0"/>
              <a:t>Round Lake Remedial Action Overview</a:t>
            </a:r>
          </a:p>
          <a:p>
            <a:pPr>
              <a:spcBef>
                <a:spcPts val="0"/>
              </a:spcBef>
              <a:spcAft>
                <a:spcPts val="2400"/>
              </a:spcAft>
            </a:pPr>
            <a:r>
              <a:rPr lang="en-US" dirty="0"/>
              <a:t>Additional Sediment Volume</a:t>
            </a:r>
          </a:p>
          <a:p>
            <a:pPr>
              <a:spcBef>
                <a:spcPts val="0"/>
              </a:spcBef>
              <a:spcAft>
                <a:spcPts val="2400"/>
              </a:spcAft>
            </a:pPr>
            <a:r>
              <a:rPr lang="en-US" dirty="0"/>
              <a:t>Project Schedule</a:t>
            </a:r>
          </a:p>
          <a:p>
            <a:pPr marL="0" indent="0">
              <a:spcBef>
                <a:spcPts val="0"/>
              </a:spcBef>
              <a:spcAft>
                <a:spcPts val="2400"/>
              </a:spcAft>
              <a:buNone/>
            </a:pPr>
            <a:endParaRPr lang="en-US" dirty="0"/>
          </a:p>
          <a:p>
            <a:pPr marL="0" indent="0">
              <a:buNone/>
            </a:pPr>
            <a:endParaRPr lang="en-US" dirty="0"/>
          </a:p>
          <a:p>
            <a:pPr marL="0" indent="0">
              <a:buNone/>
            </a:pPr>
            <a:endParaRPr lang="en-US" dirty="0"/>
          </a:p>
        </p:txBody>
      </p:sp>
      <p:pic>
        <p:nvPicPr>
          <p:cNvPr id="4" name="Picture 3" descr="A body of water with trees in the background&#10;&#10;Description automatically generated">
            <a:extLst>
              <a:ext uri="{FF2B5EF4-FFF2-40B4-BE49-F238E27FC236}">
                <a16:creationId xmlns:a16="http://schemas.microsoft.com/office/drawing/2014/main" id="{0F09D498-0855-030D-3AF1-07B13855D8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0795" y="3113434"/>
            <a:ext cx="4577717" cy="3199871"/>
          </a:xfrm>
          <a:prstGeom prst="rect">
            <a:avLst/>
          </a:prstGeom>
        </p:spPr>
      </p:pic>
    </p:spTree>
    <p:extLst>
      <p:ext uri="{BB962C8B-B14F-4D97-AF65-F5344CB8AC3E}">
        <p14:creationId xmlns:p14="http://schemas.microsoft.com/office/powerpoint/2010/main" val="335321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335279" y="878247"/>
            <a:ext cx="8615681" cy="5270672"/>
          </a:xfrm>
          <a:ln>
            <a:noFill/>
          </a:ln>
        </p:spPr>
        <p:txBody>
          <a:bodyPr>
            <a:normAutofit/>
          </a:bodyPr>
          <a:lstStyle/>
          <a:p>
            <a:pPr lvl="2"/>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1047574"/>
          </a:xfrm>
        </p:spPr>
        <p:txBody>
          <a:bodyPr>
            <a:normAutofit/>
          </a:bodyPr>
          <a:lstStyle/>
          <a:p>
            <a:r>
              <a:rPr lang="en-US" dirty="0"/>
              <a:t>Round Lake Remedial Action</a:t>
            </a:r>
          </a:p>
        </p:txBody>
      </p:sp>
      <p:pic>
        <p:nvPicPr>
          <p:cNvPr id="8" name="Picture 7">
            <a:extLst>
              <a:ext uri="{FF2B5EF4-FFF2-40B4-BE49-F238E27FC236}">
                <a16:creationId xmlns:a16="http://schemas.microsoft.com/office/drawing/2014/main" id="{6729056C-4B70-A240-64D7-68B1EC6DEB16}"/>
              </a:ext>
            </a:extLst>
          </p:cNvPr>
          <p:cNvPicPr>
            <a:picLocks noChangeAspect="1"/>
          </p:cNvPicPr>
          <p:nvPr/>
        </p:nvPicPr>
        <p:blipFill>
          <a:blip r:embed="rId2"/>
          <a:stretch>
            <a:fillRect/>
          </a:stretch>
        </p:blipFill>
        <p:spPr>
          <a:xfrm>
            <a:off x="2377506" y="947557"/>
            <a:ext cx="4175079" cy="5401585"/>
          </a:xfrm>
          <a:prstGeom prst="rect">
            <a:avLst/>
          </a:prstGeom>
        </p:spPr>
      </p:pic>
      <p:sp>
        <p:nvSpPr>
          <p:cNvPr id="9" name="Oval 8">
            <a:extLst>
              <a:ext uri="{FF2B5EF4-FFF2-40B4-BE49-F238E27FC236}">
                <a16:creationId xmlns:a16="http://schemas.microsoft.com/office/drawing/2014/main" id="{991E6749-C267-B860-A715-F31B213FC783}"/>
              </a:ext>
            </a:extLst>
          </p:cNvPr>
          <p:cNvSpPr/>
          <p:nvPr/>
        </p:nvSpPr>
        <p:spPr>
          <a:xfrm>
            <a:off x="2844801" y="2003639"/>
            <a:ext cx="843104" cy="749300"/>
          </a:xfrm>
          <a:prstGeom prst="ellipse">
            <a:avLst/>
          </a:prstGeom>
          <a:noFill/>
          <a:ln w="76200">
            <a:solidFill>
              <a:srgbClr val="0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995719F-24F9-91A8-6EB5-BFA7443B9628}"/>
              </a:ext>
            </a:extLst>
          </p:cNvPr>
          <p:cNvSpPr txBox="1"/>
          <p:nvPr/>
        </p:nvSpPr>
        <p:spPr>
          <a:xfrm>
            <a:off x="491348" y="2848129"/>
            <a:ext cx="1730089" cy="400110"/>
          </a:xfrm>
          <a:prstGeom prst="rect">
            <a:avLst/>
          </a:prstGeom>
          <a:noFill/>
        </p:spPr>
        <p:txBody>
          <a:bodyPr wrap="none" rtlCol="0">
            <a:spAutoFit/>
          </a:bodyPr>
          <a:lstStyle/>
          <a:p>
            <a:r>
              <a:rPr lang="en-US" sz="2000" b="1" dirty="0">
                <a:highlight>
                  <a:srgbClr val="00FFFF"/>
                </a:highlight>
              </a:rPr>
              <a:t>Lake Access</a:t>
            </a:r>
          </a:p>
        </p:txBody>
      </p:sp>
      <p:cxnSp>
        <p:nvCxnSpPr>
          <p:cNvPr id="12" name="Straight Arrow Connector 11">
            <a:extLst>
              <a:ext uri="{FF2B5EF4-FFF2-40B4-BE49-F238E27FC236}">
                <a16:creationId xmlns:a16="http://schemas.microsoft.com/office/drawing/2014/main" id="{870663C5-76E7-76B1-06F3-1F67876427E5}"/>
              </a:ext>
            </a:extLst>
          </p:cNvPr>
          <p:cNvCxnSpPr>
            <a:cxnSpLocks/>
            <a:stCxn id="10" idx="0"/>
            <a:endCxn id="9" idx="2"/>
          </p:cNvCxnSpPr>
          <p:nvPr/>
        </p:nvCxnSpPr>
        <p:spPr>
          <a:xfrm flipV="1">
            <a:off x="1356393" y="2378289"/>
            <a:ext cx="1488408" cy="46984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A8F829BC-09D4-B6BE-AEC5-AA242884A95A}"/>
              </a:ext>
            </a:extLst>
          </p:cNvPr>
          <p:cNvSpPr/>
          <p:nvPr/>
        </p:nvSpPr>
        <p:spPr>
          <a:xfrm rot="19081092">
            <a:off x="4057063" y="888038"/>
            <a:ext cx="478912" cy="937493"/>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14" name="TextBox 13">
            <a:extLst>
              <a:ext uri="{FF2B5EF4-FFF2-40B4-BE49-F238E27FC236}">
                <a16:creationId xmlns:a16="http://schemas.microsoft.com/office/drawing/2014/main" id="{211AF5F4-4220-CCE9-09D1-30FA89C06156}"/>
              </a:ext>
            </a:extLst>
          </p:cNvPr>
          <p:cNvSpPr txBox="1"/>
          <p:nvPr/>
        </p:nvSpPr>
        <p:spPr>
          <a:xfrm>
            <a:off x="6883817" y="1274960"/>
            <a:ext cx="1569303" cy="707886"/>
          </a:xfrm>
          <a:prstGeom prst="rect">
            <a:avLst/>
          </a:prstGeom>
          <a:noFill/>
        </p:spPr>
        <p:txBody>
          <a:bodyPr wrap="square" rtlCol="0">
            <a:spAutoFit/>
          </a:bodyPr>
          <a:lstStyle/>
          <a:p>
            <a:pPr algn="ctr"/>
            <a:r>
              <a:rPr lang="en-US" sz="2000" b="1" dirty="0">
                <a:highlight>
                  <a:srgbClr val="FF9900"/>
                </a:highlight>
              </a:rPr>
              <a:t>Sediment Processing</a:t>
            </a:r>
          </a:p>
        </p:txBody>
      </p:sp>
      <p:cxnSp>
        <p:nvCxnSpPr>
          <p:cNvPr id="26" name="Straight Arrow Connector 25">
            <a:extLst>
              <a:ext uri="{FF2B5EF4-FFF2-40B4-BE49-F238E27FC236}">
                <a16:creationId xmlns:a16="http://schemas.microsoft.com/office/drawing/2014/main" id="{45407FEC-5B94-861F-E97E-F518AAAFF259}"/>
              </a:ext>
            </a:extLst>
          </p:cNvPr>
          <p:cNvCxnSpPr>
            <a:cxnSpLocks/>
            <a:stCxn id="14" idx="1"/>
            <a:endCxn id="13" idx="5"/>
          </p:cNvCxnSpPr>
          <p:nvPr/>
        </p:nvCxnSpPr>
        <p:spPr>
          <a:xfrm flipH="1" flipV="1">
            <a:off x="4644092" y="1489915"/>
            <a:ext cx="2239725" cy="138988"/>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ACA3A111-5913-6F20-6E43-C85F90AF2F3F}"/>
              </a:ext>
            </a:extLst>
          </p:cNvPr>
          <p:cNvSpPr/>
          <p:nvPr/>
        </p:nvSpPr>
        <p:spPr>
          <a:xfrm rot="19995013">
            <a:off x="3440711" y="2208772"/>
            <a:ext cx="1736003" cy="30607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extBox 3">
            <a:extLst>
              <a:ext uri="{FF2B5EF4-FFF2-40B4-BE49-F238E27FC236}">
                <a16:creationId xmlns:a16="http://schemas.microsoft.com/office/drawing/2014/main" id="{6F172EE6-EB05-7E52-E087-D212D50A5DBE}"/>
              </a:ext>
            </a:extLst>
          </p:cNvPr>
          <p:cNvSpPr txBox="1"/>
          <p:nvPr/>
        </p:nvSpPr>
        <p:spPr>
          <a:xfrm>
            <a:off x="6789046" y="2894296"/>
            <a:ext cx="1569303" cy="400110"/>
          </a:xfrm>
          <a:prstGeom prst="rect">
            <a:avLst/>
          </a:prstGeom>
          <a:noFill/>
        </p:spPr>
        <p:txBody>
          <a:bodyPr wrap="square" rtlCol="0">
            <a:spAutoFit/>
          </a:bodyPr>
          <a:lstStyle/>
          <a:p>
            <a:pPr algn="ctr"/>
            <a:r>
              <a:rPr lang="en-US" sz="2000" b="1" dirty="0">
                <a:highlight>
                  <a:srgbClr val="FFFF00"/>
                </a:highlight>
              </a:rPr>
              <a:t>Dredging</a:t>
            </a:r>
          </a:p>
        </p:txBody>
      </p:sp>
      <p:cxnSp>
        <p:nvCxnSpPr>
          <p:cNvPr id="7" name="Straight Arrow Connector 6">
            <a:extLst>
              <a:ext uri="{FF2B5EF4-FFF2-40B4-BE49-F238E27FC236}">
                <a16:creationId xmlns:a16="http://schemas.microsoft.com/office/drawing/2014/main" id="{C4E0376A-2603-2AF8-0A35-CB5B18CC4CF2}"/>
              </a:ext>
            </a:extLst>
          </p:cNvPr>
          <p:cNvCxnSpPr>
            <a:cxnSpLocks/>
          </p:cNvCxnSpPr>
          <p:nvPr/>
        </p:nvCxnSpPr>
        <p:spPr>
          <a:xfrm flipH="1">
            <a:off x="5181600" y="3163845"/>
            <a:ext cx="1667290" cy="19987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387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3" y="11434"/>
            <a:ext cx="6851528" cy="1047574"/>
          </a:xfrm>
        </p:spPr>
        <p:txBody>
          <a:bodyPr>
            <a:normAutofit/>
          </a:bodyPr>
          <a:lstStyle/>
          <a:p>
            <a:r>
              <a:rPr lang="en-US" dirty="0"/>
              <a:t>Round Lake Remedial Action</a:t>
            </a:r>
          </a:p>
        </p:txBody>
      </p:sp>
      <p:grpSp>
        <p:nvGrpSpPr>
          <p:cNvPr id="3" name="Group 2">
            <a:extLst>
              <a:ext uri="{FF2B5EF4-FFF2-40B4-BE49-F238E27FC236}">
                <a16:creationId xmlns:a16="http://schemas.microsoft.com/office/drawing/2014/main" id="{F5E4EEB3-649C-FBCA-ED08-A4C46A2E73B0}"/>
              </a:ext>
            </a:extLst>
          </p:cNvPr>
          <p:cNvGrpSpPr/>
          <p:nvPr/>
        </p:nvGrpSpPr>
        <p:grpSpPr>
          <a:xfrm>
            <a:off x="472831" y="765907"/>
            <a:ext cx="8401538" cy="5478585"/>
            <a:chOff x="472831" y="765907"/>
            <a:chExt cx="8401538" cy="5478585"/>
          </a:xfrm>
        </p:grpSpPr>
        <p:pic>
          <p:nvPicPr>
            <p:cNvPr id="4" name="Picture 3" descr="A map of a city&#10;&#10;Description automatically generated">
              <a:extLst>
                <a:ext uri="{FF2B5EF4-FFF2-40B4-BE49-F238E27FC236}">
                  <a16:creationId xmlns:a16="http://schemas.microsoft.com/office/drawing/2014/main" id="{A914294A-EB26-B74F-16A5-0918F083A6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831" y="765907"/>
              <a:ext cx="8401538" cy="5478585"/>
            </a:xfrm>
            <a:prstGeom prst="rect">
              <a:avLst/>
            </a:prstGeom>
          </p:spPr>
        </p:pic>
        <p:sp>
          <p:nvSpPr>
            <p:cNvPr id="2" name="TextBox 1">
              <a:extLst>
                <a:ext uri="{FF2B5EF4-FFF2-40B4-BE49-F238E27FC236}">
                  <a16:creationId xmlns:a16="http://schemas.microsoft.com/office/drawing/2014/main" id="{E0EBA81B-B03A-DA5F-1331-B200CE4000CA}"/>
                </a:ext>
              </a:extLst>
            </p:cNvPr>
            <p:cNvSpPr txBox="1"/>
            <p:nvPr/>
          </p:nvSpPr>
          <p:spPr>
            <a:xfrm>
              <a:off x="4673600" y="824024"/>
              <a:ext cx="2662865" cy="369332"/>
            </a:xfrm>
            <a:prstGeom prst="rect">
              <a:avLst/>
            </a:prstGeom>
            <a:solidFill>
              <a:schemeClr val="bg1"/>
            </a:solidFill>
          </p:spPr>
          <p:txBody>
            <a:bodyPr wrap="square" rtlCol="0">
              <a:spAutoFit/>
            </a:bodyPr>
            <a:lstStyle/>
            <a:p>
              <a:r>
                <a:rPr lang="en-US" sz="900" dirty="0"/>
                <a:t>Sediment Handling Pad and water treatment system (holding tanks)</a:t>
              </a:r>
            </a:p>
          </p:txBody>
        </p:sp>
      </p:grpSp>
      <p:sp>
        <p:nvSpPr>
          <p:cNvPr id="6" name="TextBox 5">
            <a:extLst>
              <a:ext uri="{FF2B5EF4-FFF2-40B4-BE49-F238E27FC236}">
                <a16:creationId xmlns:a16="http://schemas.microsoft.com/office/drawing/2014/main" id="{E78EBEB3-8D68-A67A-66F4-A52939B2F43B}"/>
              </a:ext>
            </a:extLst>
          </p:cNvPr>
          <p:cNvSpPr txBox="1"/>
          <p:nvPr/>
        </p:nvSpPr>
        <p:spPr>
          <a:xfrm>
            <a:off x="5465428" y="4751572"/>
            <a:ext cx="1374607" cy="313932"/>
          </a:xfrm>
          <a:prstGeom prst="rect">
            <a:avLst/>
          </a:prstGeom>
          <a:solidFill>
            <a:schemeClr val="bg1"/>
          </a:solidFill>
        </p:spPr>
        <p:txBody>
          <a:bodyPr wrap="square" rtlCol="0" anchor="b">
            <a:spAutoFit/>
          </a:bodyPr>
          <a:lstStyle/>
          <a:p>
            <a:pPr>
              <a:lnSpc>
                <a:spcPct val="80000"/>
              </a:lnSpc>
            </a:pPr>
            <a:r>
              <a:rPr lang="en-US" sz="900" dirty="0"/>
              <a:t>Planned Dredge Areas (Red Boundaries)</a:t>
            </a:r>
          </a:p>
        </p:txBody>
      </p:sp>
      <p:cxnSp>
        <p:nvCxnSpPr>
          <p:cNvPr id="8" name="Straight Arrow Connector 7">
            <a:extLst>
              <a:ext uri="{FF2B5EF4-FFF2-40B4-BE49-F238E27FC236}">
                <a16:creationId xmlns:a16="http://schemas.microsoft.com/office/drawing/2014/main" id="{5023EF6F-BDDB-08DD-78F3-0D1955D78AB8}"/>
              </a:ext>
            </a:extLst>
          </p:cNvPr>
          <p:cNvCxnSpPr>
            <a:cxnSpLocks/>
            <a:stCxn id="6" idx="1"/>
          </p:cNvCxnSpPr>
          <p:nvPr/>
        </p:nvCxnSpPr>
        <p:spPr>
          <a:xfrm flipH="1">
            <a:off x="4909226" y="4908538"/>
            <a:ext cx="556202" cy="52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ECF60F-C53A-56C0-BD7C-3F6DAC215D98}"/>
              </a:ext>
            </a:extLst>
          </p:cNvPr>
          <p:cNvCxnSpPr>
            <a:cxnSpLocks/>
          </p:cNvCxnSpPr>
          <p:nvPr/>
        </p:nvCxnSpPr>
        <p:spPr>
          <a:xfrm flipH="1">
            <a:off x="5395609" y="4908538"/>
            <a:ext cx="69819" cy="5519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A57053-8576-5B66-B393-FA25E0D5F892}"/>
              </a:ext>
            </a:extLst>
          </p:cNvPr>
          <p:cNvCxnSpPr>
            <a:cxnSpLocks/>
            <a:stCxn id="6" idx="1"/>
          </p:cNvCxnSpPr>
          <p:nvPr/>
        </p:nvCxnSpPr>
        <p:spPr>
          <a:xfrm flipH="1" flipV="1">
            <a:off x="4448783" y="4273685"/>
            <a:ext cx="1016645" cy="634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7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6FAEBE-F40F-257A-C570-90C6FC821B02}"/>
              </a:ext>
            </a:extLst>
          </p:cNvPr>
          <p:cNvSpPr>
            <a:spLocks noGrp="1"/>
          </p:cNvSpPr>
          <p:nvPr>
            <p:ph idx="1"/>
          </p:nvPr>
        </p:nvSpPr>
        <p:spPr>
          <a:xfrm>
            <a:off x="335279" y="1059008"/>
            <a:ext cx="8615681" cy="5270672"/>
          </a:xfrm>
        </p:spPr>
        <p:txBody>
          <a:bodyPr>
            <a:normAutofit/>
          </a:bodyPr>
          <a:lstStyle/>
          <a:p>
            <a:pPr lvl="2"/>
            <a:endParaRPr lang="en-US" dirty="0"/>
          </a:p>
          <a:p>
            <a:pPr lvl="1"/>
            <a:endParaRPr lang="en-US" dirty="0"/>
          </a:p>
        </p:txBody>
      </p:sp>
      <p:sp>
        <p:nvSpPr>
          <p:cNvPr id="5" name="Title 4">
            <a:extLst>
              <a:ext uri="{FF2B5EF4-FFF2-40B4-BE49-F238E27FC236}">
                <a16:creationId xmlns:a16="http://schemas.microsoft.com/office/drawing/2014/main" id="{A29EA306-9DC6-B1B0-E2F2-CCA2663DE2C3}"/>
              </a:ext>
            </a:extLst>
          </p:cNvPr>
          <p:cNvSpPr>
            <a:spLocks noGrp="1"/>
          </p:cNvSpPr>
          <p:nvPr>
            <p:ph type="title"/>
          </p:nvPr>
        </p:nvSpPr>
        <p:spPr>
          <a:xfrm>
            <a:off x="2099432" y="11434"/>
            <a:ext cx="6976199" cy="1047574"/>
          </a:xfrm>
        </p:spPr>
        <p:txBody>
          <a:bodyPr>
            <a:normAutofit/>
          </a:bodyPr>
          <a:lstStyle/>
          <a:p>
            <a:r>
              <a:rPr lang="en-US" dirty="0"/>
              <a:t>Round Lake Cleanup</a:t>
            </a:r>
            <a:br>
              <a:rPr lang="en-US" dirty="0"/>
            </a:br>
            <a:r>
              <a:rPr lang="en-US" dirty="0"/>
              <a:t>Lake Access</a:t>
            </a:r>
          </a:p>
        </p:txBody>
      </p:sp>
      <p:pic>
        <p:nvPicPr>
          <p:cNvPr id="2" name="Picture Placeholder 6" descr="A map of a river&#10;&#10;Description automatically generated with medium confidence">
            <a:extLst>
              <a:ext uri="{FF2B5EF4-FFF2-40B4-BE49-F238E27FC236}">
                <a16:creationId xmlns:a16="http://schemas.microsoft.com/office/drawing/2014/main" id="{EFA59E1D-D2E1-88EF-1B26-4133D7C162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5931" y="1099648"/>
            <a:ext cx="8334375" cy="5211762"/>
          </a:xfrm>
          <a:prstGeom prst="rect">
            <a:avLst/>
          </a:prstGeom>
          <a:ln w="3175">
            <a:noFill/>
          </a:ln>
        </p:spPr>
      </p:pic>
    </p:spTree>
    <p:extLst>
      <p:ext uri="{BB962C8B-B14F-4D97-AF65-F5344CB8AC3E}">
        <p14:creationId xmlns:p14="http://schemas.microsoft.com/office/powerpoint/2010/main" val="207812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6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6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6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6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2DCEA19BEAE6448DBA090FE64DA57B" ma:contentTypeVersion="17" ma:contentTypeDescription="Create a new document." ma:contentTypeScope="" ma:versionID="3196f020e94cb0cdbdecd708a473eb87">
  <xsd:schema xmlns:xsd="http://www.w3.org/2001/XMLSchema" xmlns:xs="http://www.w3.org/2001/XMLSchema" xmlns:p="http://schemas.microsoft.com/office/2006/metadata/properties" xmlns:ns2="ea2c2a6b-bbfb-4505-8b0b-62418cd35332" xmlns:ns3="3534f175-7625-4b32-a375-e75fd2700cdb" targetNamespace="http://schemas.microsoft.com/office/2006/metadata/properties" ma:root="true" ma:fieldsID="1f8fb73c57e975368efded5af9ce09b3" ns2:_="" ns3:_="">
    <xsd:import namespace="ea2c2a6b-bbfb-4505-8b0b-62418cd35332"/>
    <xsd:import namespace="3534f175-7625-4b32-a375-e75fd2700c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c2a6b-bbfb-4505-8b0b-62418cd353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8716c6b-8ccb-4626-876f-d01bce9b960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34f175-7625-4b32-a375-e75fd2700cd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1736168-46ab-411e-80e1-3e01c1dec0ac}" ma:internalName="TaxCatchAll" ma:showField="CatchAllData" ma:web="3534f175-7625-4b32-a375-e75fd2700cd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2c2a6b-bbfb-4505-8b0b-62418cd35332">
      <Terms xmlns="http://schemas.microsoft.com/office/infopath/2007/PartnerControls"/>
    </lcf76f155ced4ddcb4097134ff3c332f>
    <TaxCatchAll xmlns="3534f175-7625-4b32-a375-e75fd2700cdb" xsi:nil="true"/>
  </documentManagement>
</p:properties>
</file>

<file path=customXml/itemProps1.xml><?xml version="1.0" encoding="utf-8"?>
<ds:datastoreItem xmlns:ds="http://schemas.openxmlformats.org/officeDocument/2006/customXml" ds:itemID="{794DAEB6-4AE7-4773-8440-6AC52AFE93DC}">
  <ds:schemaRefs>
    <ds:schemaRef ds:uri="http://schemas.microsoft.com/sharepoint/v3/contenttype/forms"/>
  </ds:schemaRefs>
</ds:datastoreItem>
</file>

<file path=customXml/itemProps2.xml><?xml version="1.0" encoding="utf-8"?>
<ds:datastoreItem xmlns:ds="http://schemas.openxmlformats.org/officeDocument/2006/customXml" ds:itemID="{C10AB1C8-9B61-4EC6-B688-2F57F58BEA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2c2a6b-bbfb-4505-8b0b-62418cd35332"/>
    <ds:schemaRef ds:uri="3534f175-7625-4b32-a375-e75fd2700c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8F992E-A866-4D03-808A-7766ADF1CEF3}">
  <ds:schemaRefs>
    <ds:schemaRef ds:uri="http://purl.org/dc/terms/"/>
    <ds:schemaRef ds:uri="http://purl.org/dc/dcmitype/"/>
    <ds:schemaRef ds:uri="http://purl.org/dc/elements/1.1/"/>
    <ds:schemaRef ds:uri="3534f175-7625-4b32-a375-e75fd2700cdb"/>
    <ds:schemaRef ds:uri="http://schemas.microsoft.com/office/infopath/2007/PartnerControls"/>
    <ds:schemaRef ds:uri="http://schemas.microsoft.com/office/2006/documentManagement/types"/>
    <ds:schemaRef ds:uri="http://schemas.openxmlformats.org/package/2006/metadata/core-properties"/>
    <ds:schemaRef ds:uri="ea2c2a6b-bbfb-4505-8b0b-62418cd35332"/>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2459</TotalTime>
  <Words>2234</Words>
  <Application>Microsoft Office PowerPoint</Application>
  <PresentationFormat>On-screen Show (4:3)</PresentationFormat>
  <Paragraphs>289</Paragraphs>
  <Slides>59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Adobe Garamond Pro</vt:lpstr>
      <vt:lpstr>Arial</vt:lpstr>
      <vt:lpstr>ArialMT</vt:lpstr>
      <vt:lpstr>Symbol</vt:lpstr>
      <vt:lpstr>Times New Roman</vt:lpstr>
      <vt:lpstr>US Army</vt:lpstr>
      <vt:lpstr>Master Content Slide</vt:lpstr>
      <vt:lpstr>Status of Cleanup at Twin Cities Army Ammunition Plant (TCAAP)</vt:lpstr>
      <vt:lpstr>AGENDA – February 18, 2025 at 7 P.M.</vt:lpstr>
      <vt:lpstr>Old Business</vt:lpstr>
      <vt:lpstr>What has the Army done since September 2024?</vt:lpstr>
      <vt:lpstr>Round Lake  Remedial Design / Remedial Action Update</vt:lpstr>
      <vt:lpstr>Agenda</vt:lpstr>
      <vt:lpstr>Round Lake Remedial Action</vt:lpstr>
      <vt:lpstr>Round Lake Remedial Action</vt:lpstr>
      <vt:lpstr>Round Lake Cleanup Lake Access</vt:lpstr>
      <vt:lpstr>Storm Sewer Orientation</vt:lpstr>
      <vt:lpstr>Round Lake Cleanup Sediment Processing</vt:lpstr>
      <vt:lpstr>TWO OPTIONAL SLIDES IF WE PRESENT ALTERNATE SEDIMENT PROCESSING AREA</vt:lpstr>
      <vt:lpstr>Round Lake Remedial Action</vt:lpstr>
      <vt:lpstr>Round Lake Cleanup Alternate Sediment Processing and Lake Access</vt:lpstr>
      <vt:lpstr>PowerPoint Presentation</vt:lpstr>
      <vt:lpstr>Sediment Deposition in Round Lake</vt:lpstr>
      <vt:lpstr>Lake Bottom Elevation Change, 2011 - 2024</vt:lpstr>
      <vt:lpstr>Round Lake Cleanup Schedule Recent Activity</vt:lpstr>
      <vt:lpstr>Round Lake Cleanup Schedule Upcoming Activities</vt:lpstr>
      <vt:lpstr>TCAAP Cleanup Status Update</vt:lpstr>
      <vt:lpstr>Groundwater Sampling Update</vt:lpstr>
      <vt:lpstr>FY 2024 – Prairie du Chien Plume Map</vt:lpstr>
      <vt:lpstr>FY 2024 – Prairie du Chien Plume Map Over Time</vt:lpstr>
      <vt:lpstr>FY 2024 – Jordan Plume Map</vt:lpstr>
      <vt:lpstr>FY 2024 – OU2 Unconsolidated Sediments Plume Map</vt:lpstr>
      <vt:lpstr>Twin Cities Army Ammunition Plant Cleanup</vt:lpstr>
      <vt:lpstr>OU1 Optimization</vt:lpstr>
      <vt:lpstr>Twin Cities Army Ammunition Plant Cleanup</vt:lpstr>
      <vt:lpstr>OU2</vt:lpstr>
      <vt:lpstr>OU2 – Site A Monitored Natural Attenuation</vt:lpstr>
      <vt:lpstr>OU2 – Site A Monitored Natural Attenuation</vt:lpstr>
      <vt:lpstr>OU2 – Site C Monitored Natural Attenuation</vt:lpstr>
      <vt:lpstr>OU2 – Site C Monitored Natural Attenuation</vt:lpstr>
      <vt:lpstr>OU2 – Site K Pump and Treat</vt:lpstr>
      <vt:lpstr>OU2 – Site K Pump and Treat</vt:lpstr>
      <vt:lpstr>OU1/OU2 Well Abandonment and Reinstallation</vt:lpstr>
      <vt:lpstr>OU1/OU2 Well Abandonment and Reinstallation</vt:lpstr>
      <vt:lpstr>OU1/OU2 Well Abandonment and Reinstallation</vt:lpstr>
      <vt:lpstr>Twin Cities Army Ammunition Plant Cleanup</vt:lpstr>
      <vt:lpstr>OU3 Plume</vt:lpstr>
      <vt:lpstr>PowerPoint Presentation</vt:lpstr>
      <vt:lpstr>OU2 Optimization – TGRS Layout – TCE</vt:lpstr>
      <vt:lpstr>OU2 Optimization – TGRS Layout – 1,4-Dioxane</vt:lpstr>
      <vt:lpstr>OU2 Deep Groundwater Remediation – FY2024 Total TGRS Operation Update</vt:lpstr>
      <vt:lpstr>FY 2024 Daily Flow Rates</vt:lpstr>
      <vt:lpstr>2024 TCE Plume (3,000 feet wide)</vt:lpstr>
      <vt:lpstr>TGRS, SGRS Update</vt:lpstr>
      <vt:lpstr>SGRS Air Emissions</vt:lpstr>
      <vt:lpstr>TGRS, BGRS Update</vt:lpstr>
      <vt:lpstr>BGRS Air Emissions</vt:lpstr>
      <vt:lpstr>PFAS</vt:lpstr>
      <vt:lpstr>Map of AOPIs</vt:lpstr>
      <vt:lpstr>Additional Presentations</vt:lpstr>
      <vt:lpstr>What’s Next</vt:lpstr>
      <vt:lpstr>New Business</vt:lpstr>
      <vt:lpstr>Next Meeting Agenda</vt:lpstr>
      <vt:lpstr>Public Comments</vt:lpstr>
      <vt:lpstr>Questions</vt:lpstr>
      <vt:lpstr>Slide Title Goes Here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Kropp, Cathryn L (Cathy) CIV USARMY IMCOM AEC (USA)</dc:creator>
  <cp:keywords/>
  <dc:description/>
  <cp:lastModifiedBy>Toudouze, Thomas P III CIV USARMY IMCOM AEC (USA)</cp:lastModifiedBy>
  <cp:revision>15</cp:revision>
  <dcterms:created xsi:type="dcterms:W3CDTF">2023-03-22T13:28:55Z</dcterms:created>
  <dcterms:modified xsi:type="dcterms:W3CDTF">2025-01-29T22:40:40Z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0x0101009D2DCEA19BEAE6448DBA090FE64DA57B</vt:lpwstr>
  </property>
</Properties>
</file>